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70" r:id="rId3"/>
    <p:sldId id="274" r:id="rId4"/>
    <p:sldId id="275" r:id="rId5"/>
    <p:sldId id="272" r:id="rId6"/>
    <p:sldId id="279" r:id="rId7"/>
    <p:sldId id="280" r:id="rId8"/>
    <p:sldId id="281" r:id="rId9"/>
    <p:sldId id="259" r:id="rId10"/>
    <p:sldId id="260" r:id="rId11"/>
    <p:sldId id="283" r:id="rId12"/>
    <p:sldId id="286" r:id="rId13"/>
    <p:sldId id="284" r:id="rId14"/>
    <p:sldId id="258" r:id="rId15"/>
    <p:sldId id="262" r:id="rId16"/>
    <p:sldId id="287" r:id="rId17"/>
    <p:sldId id="263" r:id="rId18"/>
    <p:sldId id="264" r:id="rId19"/>
    <p:sldId id="288" r:id="rId20"/>
    <p:sldId id="265" r:id="rId21"/>
    <p:sldId id="276" r:id="rId22"/>
    <p:sldId id="278" r:id="rId23"/>
    <p:sldId id="277" r:id="rId24"/>
    <p:sldId id="268" r:id="rId25"/>
    <p:sldId id="289" r:id="rId26"/>
    <p:sldId id="290" r:id="rId27"/>
    <p:sldId id="29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7"/>
    <p:restoredTop sz="74784"/>
  </p:normalViewPr>
  <p:slideViewPr>
    <p:cSldViewPr snapToGrid="0" snapToObjects="1" showGuides="1">
      <p:cViewPr varScale="1">
        <p:scale>
          <a:sx n="88" d="100"/>
          <a:sy n="88" d="100"/>
        </p:scale>
        <p:origin x="288" y="184"/>
      </p:cViewPr>
      <p:guideLst>
        <p:guide orient="horz" pos="2137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02409-0888-8F41-988E-337E034D89C1}" type="datetimeFigureOut">
              <a:rPr lang="fr-FR" smtClean="0"/>
              <a:t>27/05/2018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FE38B-A403-F54A-B179-E0A3E3CFF1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58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</a:t>
            </a:r>
            <a:r>
              <a:rPr lang="fr-FR" baseline="0" dirty="0"/>
              <a:t> photo de la Nasa (MODIS) montre la partie sud des Andes. Je l’ai choisi car elle témoigne de plusieurs effets théoriques que peut avoir la topographie sur le climat.</a:t>
            </a:r>
            <a:br>
              <a:rPr lang="fr-FR" baseline="0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C11A5-6F8D-DD43-BDCD-20607E45D3C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4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99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0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33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04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116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zpicmzmea</a:t>
            </a:r>
            <a:r>
              <a:rPr lang="fr-FR" dirty="0"/>
              <a:t> GT 100 AND </a:t>
            </a:r>
            <a:r>
              <a:rPr lang="fr-FR" dirty="0" err="1"/>
              <a:t>zstd</a:t>
            </a:r>
            <a:r>
              <a:rPr lang="fr-FR" dirty="0"/>
              <a:t> GT 10 </a:t>
            </a:r>
            <a:r>
              <a:rPr lang="fr-FR" dirty="0" err="1"/>
              <a:t>then</a:t>
            </a:r>
            <a:r>
              <a:rPr lang="fr-FR" dirty="0"/>
              <a:t> 1 </a:t>
            </a:r>
            <a:r>
              <a:rPr lang="fr-FR" dirty="0" err="1"/>
              <a:t>else</a:t>
            </a:r>
            <a:r>
              <a:rPr lang="fr-FR" dirty="0"/>
              <a:t> 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435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070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024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61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Broccoli</a:t>
            </a:r>
            <a:r>
              <a:rPr lang="fr-FR" baseline="0" dirty="0"/>
              <a:t> &amp; </a:t>
            </a:r>
            <a:r>
              <a:rPr lang="fr-FR" baseline="0" dirty="0" err="1"/>
              <a:t>Manabe</a:t>
            </a:r>
            <a:r>
              <a:rPr lang="fr-FR" baseline="0" dirty="0"/>
              <a:t>: Impact des montagnes sur les ondes stationnaires + aridité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11A5-6F8D-DD43-BDCD-20607E45D3CD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85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Broccoli</a:t>
            </a:r>
            <a:r>
              <a:rPr lang="fr-FR" baseline="0" dirty="0"/>
              <a:t> &amp; </a:t>
            </a:r>
            <a:r>
              <a:rPr lang="fr-FR" baseline="0" dirty="0" err="1"/>
              <a:t>Manabe</a:t>
            </a:r>
            <a:r>
              <a:rPr lang="fr-FR" baseline="0" dirty="0"/>
              <a:t>: Impact des montagnes sur les ondes stationnaires + aridité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11A5-6F8D-DD43-BDCD-20607E45D3CD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89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95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42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38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356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333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FE38B-A403-F54A-B179-E0A3E3CFF1A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01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E9DE7-3C0A-F045-8AFB-0BBCB422B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C435F8-8E8F-AE48-B915-5DAC63174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3FF513-B3FE-4443-9297-3A5955EA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C5F57-4AF9-3C42-9E4F-D19450D7E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687E05-24A6-AE47-8656-5310C110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94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7C5DD-A89A-6E48-907E-E2AB06DB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0BD008-A5E3-FF4C-AF25-D0258DD5C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20147F-9F86-3D42-AAF7-253CE532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815FA3-5F03-DC40-8489-29D36251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CD5E12-6CE0-2745-BF08-D81BE6B0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A6731C2-AB4D-F141-A0C4-326DF2E85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3D3066-2970-C746-9B21-19ED40D95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60893-F13A-C943-96EF-06DDEF73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CCCD7E-0A3E-D647-AD85-D344DCFF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B45A59-5493-D94B-920A-0436079A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28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4BAD9-CAD4-EA48-87F2-F857BC96B7F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83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A19F4-D74A-034C-92F1-D2A147DB66AA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45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5994B-E94E-C14A-8C2A-DF3453C010B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18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3ED66-32B8-D642-9EB4-7DCF16A91D0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69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FF0E1-41B2-0649-AD9D-2C347CD6E9A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60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9F3CC-A5A7-CE49-9B89-FFD21B238A7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1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DF5C0-F08F-A04C-9C00-D55DAE805A3A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38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D60E1-DDFF-034C-8C13-71ECFCBBEB6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1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6C3E9-3AA5-BB4C-BC48-A0EBA638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1C4CF4-CBA1-9C44-9129-37FB135ED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2B939D-DF0D-C648-BED0-2DAD7C70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9C0F92-9C42-1445-9A8A-3F9A3809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5DE11D-E61E-8E45-8BD9-E906543D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388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15732-50C5-8E45-BE55-1B5CCE72090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0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557C5-E03B-3448-AF72-BA0D0C0A876E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4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3"/>
            <a:ext cx="2895600" cy="6126163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0" y="3"/>
            <a:ext cx="84836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4A6486-129C-F34D-A02A-F5A33EB2697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6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>
            <a:off x="0" y="698500"/>
            <a:ext cx="8737600" cy="15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8737600" cy="700088"/>
          </a:xfrm>
        </p:spPr>
        <p:txBody>
          <a:bodyPr anchor="ctr">
            <a:normAutofit/>
          </a:bodyPr>
          <a:lstStyle>
            <a:lvl1pPr>
              <a:buFontTx/>
              <a:buNone/>
              <a:defRPr sz="2400">
                <a:solidFill>
                  <a:schemeClr val="bg2">
                    <a:lumMod val="90000"/>
                  </a:schemeClr>
                </a:solidFill>
                <a:latin typeface="DiN alternate"/>
                <a:cs typeface="DiN alternate"/>
              </a:defRPr>
            </a:lvl1pPr>
          </a:lstStyle>
          <a:p>
            <a:pPr lvl="0"/>
            <a:r>
              <a:rPr lang="fr-FR" dirty="0"/>
              <a:t>Cliquez pour modifier les styles du</a:t>
            </a:r>
          </a:p>
        </p:txBody>
      </p:sp>
    </p:spTree>
    <p:extLst>
      <p:ext uri="{BB962C8B-B14F-4D97-AF65-F5344CB8AC3E}">
        <p14:creationId xmlns:p14="http://schemas.microsoft.com/office/powerpoint/2010/main" val="89398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7F49E-FD1C-1846-997B-CEFB7A2C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D28320-4C51-064E-8749-C32CECFB0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266D25-DC4D-F246-B83C-95027F7D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84AA90-A853-6442-9452-C364E27C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FD1955-7216-A649-B295-0DB6FF88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76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49482-E57E-1C43-BF9A-92CE7BAC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579A56-065A-8549-A443-90876C5B4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1996AE-2C94-7B4E-B61F-9E1D64922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CE1C89-7EF1-874B-9A2B-F70E3354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07CCC4-9C20-974E-8466-D13B62EE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226181-6D66-A845-B889-A590B99C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33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BA780-C7AE-D740-8718-721B8A42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28923C-72C5-D74C-89DD-AB0B6F6E0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9CAD3F-2A6F-A248-A8C6-0048788A9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EE9C7D-7F8D-B643-AA8D-E4A159AD7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9445244-F9B6-6547-AB9F-32CFEEF50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2996D9-6792-854F-88DE-6C50FC53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7B12F9-81CC-7F48-AE42-95F22273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D9B99A-D4E5-3C4A-8811-D7E6AEFD6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25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9C792-DECB-5344-B0BB-F4BFEEDC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BDCE12-5086-E644-9EEB-B67C6A15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6020AA-E546-C545-AE11-265FF128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D69C0-EFDE-2B4B-9ED5-1E8E948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52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58633A-14B1-1D46-9D20-813404F9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E9A620-0713-C54A-97C8-207A5FDE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6960B0-8776-C846-8E7F-5E862FB5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34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ACE5A5-2CE9-DB4D-819C-E376138E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15180B-F40B-7543-BBBD-8B90A38DB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EEBC6F-DC05-1C44-9414-2C4035375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5D52AC-01F4-CA46-AC93-6B887E71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5285E4-3F2C-3E44-B730-D993CAA5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097097-E7DE-EE47-A9FF-299EEE66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77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CD0F9B-D593-714B-B5FE-EB39D3D5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53F0DCD0-376A-E745-BFE2-A02E32766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5D0622-E131-0E4A-B225-08EEDB080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8BDEEC-8D03-0C49-8182-D8ECD9E44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07E0D5-892E-594F-BD34-32E1534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284011-C816-4948-8C68-29C910FE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76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D05B9B-F175-BF44-8891-3CD8113C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BBBD9-A873-BB45-BCC4-E4A249A42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771FC4-7933-814E-A847-70F4279E6A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9184-79D9-5E48-868C-F9E8FDB1A3E0}" type="datetimeFigureOut">
              <a:rPr lang="fr-FR" smtClean="0"/>
              <a:t>15/05/2018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49FAB4-63D0-BE42-9B7A-A1BCDCDE1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864795-447C-084D-9DBF-61B35EB1C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251B-48EB-B34A-BD8F-94BB90B97A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40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" y="115891"/>
            <a:ext cx="9935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377" fontAlgn="base">
              <a:spcBef>
                <a:spcPct val="50000"/>
              </a:spcBef>
              <a:spcAft>
                <a:spcPct val="0"/>
              </a:spcAft>
              <a:defRPr/>
            </a:pPr>
            <a:endParaRPr lang="fr-FR" sz="3200">
              <a:solidFill>
                <a:srgbClr val="000000"/>
              </a:solidFill>
              <a:latin typeface="DIN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" y="3"/>
            <a:ext cx="993563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6" y="6524628"/>
            <a:ext cx="814916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DIN Alternat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4E2A78-3466-AF43-99AC-2A8ED3A579B0}" type="slidenum">
              <a:rPr lang="fr-FR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6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  <a:ea typeface="ＭＳ Ｐゴシック" charset="-128"/>
          <a:cs typeface="ＭＳ Ｐゴシック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DIN Alternate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89"/>
            <a:fld id="{3B1A19F4-D74A-034C-92F1-D2A147DB66AA}" type="slidenum">
              <a:rPr lang="fr-FR">
                <a:solidFill>
                  <a:srgbClr val="000000"/>
                </a:solidFill>
              </a:rPr>
              <a:pPr defTabSz="457189"/>
              <a:t>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14" name="Image 4" descr="logo-lsce-pourfondno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8663"/>
            <a:ext cx="1587549" cy="118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1690490" y="3625503"/>
            <a:ext cx="3915781" cy="0"/>
          </a:xfrm>
          <a:prstGeom prst="line">
            <a:avLst/>
          </a:prstGeom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testT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6"/>
          <a:stretch/>
        </p:blipFill>
        <p:spPr>
          <a:xfrm>
            <a:off x="6464807" y="0"/>
            <a:ext cx="6729250" cy="6861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2388" y="174994"/>
            <a:ext cx="608241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Does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the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quality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of the high-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resolution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topography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prescribed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in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LMDz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alter the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simulated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climate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? </a:t>
            </a:r>
          </a:p>
          <a:p>
            <a:pPr defTabSz="457189"/>
            <a:endParaRPr lang="fr-FR" sz="3200" dirty="0">
              <a:solidFill>
                <a:srgbClr val="FFFFFF">
                  <a:lumMod val="85000"/>
                </a:srgbClr>
              </a:solidFill>
              <a:latin typeface="Calibri Light"/>
              <a:cs typeface="Calibri Light"/>
            </a:endParaRPr>
          </a:p>
          <a:p>
            <a:pPr defTabSz="457189"/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A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sensitivity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study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</a:t>
            </a:r>
            <a:r>
              <a:rPr lang="fr-FR" sz="3200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with</a:t>
            </a:r>
            <a:r>
              <a:rPr lang="fr-FR" sz="3200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LMDZOR </a:t>
            </a:r>
          </a:p>
          <a:p>
            <a:pPr defTabSz="457189"/>
            <a:endParaRPr lang="fr-FR" sz="2400" dirty="0">
              <a:solidFill>
                <a:srgbClr val="FFFFFF">
                  <a:lumMod val="85000"/>
                </a:srgbClr>
              </a:solidFill>
              <a:latin typeface="Calibri Light"/>
              <a:cs typeface="Calibri Light"/>
            </a:endParaRPr>
          </a:p>
          <a:p>
            <a:pPr defTabSz="457189"/>
            <a:endParaRPr lang="fr-FR" sz="2400" dirty="0">
              <a:solidFill>
                <a:srgbClr val="FFFFFF">
                  <a:lumMod val="85000"/>
                </a:srgbClr>
              </a:solidFill>
              <a:latin typeface="Calibri Light"/>
              <a:cs typeface="Calibri Light"/>
            </a:endParaRPr>
          </a:p>
          <a:p>
            <a:pPr defTabSz="457189"/>
            <a:endParaRPr lang="fr-FR" sz="2400" dirty="0">
              <a:solidFill>
                <a:srgbClr val="FFFFFF">
                  <a:lumMod val="85000"/>
                </a:srgbClr>
              </a:solidFill>
              <a:latin typeface="Calibri Light"/>
              <a:cs typeface="Calibri Light"/>
            </a:endParaRPr>
          </a:p>
          <a:p>
            <a:pPr defTabSz="457189"/>
            <a:endParaRPr lang="fr-FR" sz="2400" dirty="0">
              <a:solidFill>
                <a:srgbClr val="FFFFFF">
                  <a:lumMod val="85000"/>
                </a:srgbClr>
              </a:solidFill>
              <a:latin typeface="Calibri Light"/>
              <a:cs typeface="Calibri Light"/>
            </a:endParaRPr>
          </a:p>
          <a:p>
            <a:pPr defTabSz="457189"/>
            <a:endParaRPr lang="fr-FR" dirty="0">
              <a:solidFill>
                <a:srgbClr val="FFFFFF">
                  <a:lumMod val="85000"/>
                </a:srgbClr>
              </a:solidFill>
              <a:latin typeface="Calibri Light"/>
              <a:cs typeface="Calibri Light"/>
            </a:endParaRPr>
          </a:p>
          <a:p>
            <a:pPr defTabSz="457189"/>
            <a:r>
              <a:rPr lang="fr-FR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Pierre Sepulchre – Journées </a:t>
            </a:r>
            <a:r>
              <a:rPr lang="fr-FR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LMDz</a:t>
            </a:r>
            <a:r>
              <a:rPr lang="fr-FR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– 11 </a:t>
            </a:r>
            <a:r>
              <a:rPr lang="fr-FR" dirty="0" err="1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June</a:t>
            </a:r>
            <a:r>
              <a:rPr lang="fr-FR" dirty="0">
                <a:solidFill>
                  <a:srgbClr val="FFFFFF">
                    <a:lumMod val="85000"/>
                  </a:srgbClr>
                </a:solidFill>
                <a:latin typeface="Calibri Light"/>
                <a:cs typeface="Calibri Light"/>
              </a:rPr>
              <a:t>  2018</a:t>
            </a:r>
          </a:p>
        </p:txBody>
      </p:sp>
    </p:spTree>
    <p:extLst>
      <p:ext uri="{BB962C8B-B14F-4D97-AF65-F5344CB8AC3E}">
        <p14:creationId xmlns:p14="http://schemas.microsoft.com/office/powerpoint/2010/main" val="334232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5A3BC9-CAA4-8A40-8CBF-05FDEA7D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98" y="0"/>
            <a:ext cx="11663607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C418977-8DDF-1B4F-8249-4BFFDB72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62" y="5108577"/>
            <a:ext cx="2233613" cy="1325563"/>
          </a:xfrm>
        </p:spPr>
        <p:txBody>
          <a:bodyPr/>
          <a:lstStyle/>
          <a:p>
            <a:r>
              <a:rPr lang="fr-FR" dirty="0" err="1"/>
              <a:t>Relief.nc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C1FEBDB-79BC-F24E-A167-2C8F6709FFFF}"/>
              </a:ext>
            </a:extLst>
          </p:cNvPr>
          <p:cNvSpPr txBox="1">
            <a:spLocks/>
          </p:cNvSpPr>
          <p:nvPr/>
        </p:nvSpPr>
        <p:spPr>
          <a:xfrm>
            <a:off x="7019924" y="5108576"/>
            <a:ext cx="2233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etopo2</a:t>
            </a:r>
          </a:p>
        </p:txBody>
      </p:sp>
    </p:spTree>
    <p:extLst>
      <p:ext uri="{BB962C8B-B14F-4D97-AF65-F5344CB8AC3E}">
        <p14:creationId xmlns:p14="http://schemas.microsoft.com/office/powerpoint/2010/main" val="128924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E28DC0-2315-D94A-9707-15E5C7A93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74" y="0"/>
            <a:ext cx="11759453" cy="685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A804E02-EB0A-5346-812F-008BC667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62" y="5108577"/>
            <a:ext cx="2233613" cy="1325563"/>
          </a:xfrm>
        </p:spPr>
        <p:txBody>
          <a:bodyPr/>
          <a:lstStyle/>
          <a:p>
            <a:r>
              <a:rPr lang="fr-FR" dirty="0" err="1"/>
              <a:t>Relief.nc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B86EBCE-F030-6845-A6BD-2DB3C475CD63}"/>
              </a:ext>
            </a:extLst>
          </p:cNvPr>
          <p:cNvSpPr txBox="1">
            <a:spLocks/>
          </p:cNvSpPr>
          <p:nvPr/>
        </p:nvSpPr>
        <p:spPr>
          <a:xfrm>
            <a:off x="7019924" y="5108576"/>
            <a:ext cx="2233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etopo2</a:t>
            </a:r>
          </a:p>
        </p:txBody>
      </p:sp>
    </p:spTree>
    <p:extLst>
      <p:ext uri="{BB962C8B-B14F-4D97-AF65-F5344CB8AC3E}">
        <p14:creationId xmlns:p14="http://schemas.microsoft.com/office/powerpoint/2010/main" val="1474330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128224-40FA-3044-B2F9-EB6EB018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73" y="0"/>
            <a:ext cx="11804257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2F9D97B-9B2B-CE49-B689-F7F678CB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222877"/>
            <a:ext cx="2233613" cy="1325563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Relief.nc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6F757D8-E85F-364C-B365-6FB0B5767FE3}"/>
              </a:ext>
            </a:extLst>
          </p:cNvPr>
          <p:cNvSpPr txBox="1">
            <a:spLocks/>
          </p:cNvSpPr>
          <p:nvPr/>
        </p:nvSpPr>
        <p:spPr>
          <a:xfrm>
            <a:off x="8920162" y="5222876"/>
            <a:ext cx="2233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etopo2</a:t>
            </a:r>
          </a:p>
        </p:txBody>
      </p:sp>
    </p:spTree>
    <p:extLst>
      <p:ext uri="{BB962C8B-B14F-4D97-AF65-F5344CB8AC3E}">
        <p14:creationId xmlns:p14="http://schemas.microsoft.com/office/powerpoint/2010/main" val="237659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7D25E4-86CD-C141-88B2-633AAEE9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967" y="254000"/>
            <a:ext cx="4889500" cy="635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A7C1F9-22CD-EA4D-B046-060A4BA37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89" y="159273"/>
            <a:ext cx="5118539" cy="65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450CB8-0951-8047-9854-2870022F8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51" y="222251"/>
            <a:ext cx="49149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41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8C901C33-B537-6E4F-AF2D-31DD471C56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437732"/>
              </p:ext>
            </p:extLst>
          </p:nvPr>
        </p:nvGraphicFramePr>
        <p:xfrm>
          <a:off x="2590800" y="1912711"/>
          <a:ext cx="70104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09294776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61404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Relief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etopo2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48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Relief.nc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Etopo2 </a:t>
                      </a:r>
                      <a:r>
                        <a:rPr lang="fr-FR" dirty="0" err="1"/>
                        <a:t>reinterpolated</a:t>
                      </a:r>
                      <a:r>
                        <a:rPr lang="fr-FR" dirty="0"/>
                        <a:t> (</a:t>
                      </a:r>
                      <a:r>
                        <a:rPr lang="fr-FR" dirty="0" err="1"/>
                        <a:t>bilinear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using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cdo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7646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LMDZ5 rev2875 96X95x39 </a:t>
                      </a:r>
                      <a:r>
                        <a:rPr lang="fr-FR" dirty="0" err="1"/>
                        <a:t>old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physics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52568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ORCHIDEE </a:t>
                      </a:r>
                      <a:r>
                        <a:rPr lang="fr-FR" dirty="0" err="1"/>
                        <a:t>rev</a:t>
                      </a:r>
                      <a:r>
                        <a:rPr lang="fr-FR" dirty="0"/>
                        <a:t> 4441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0067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Classic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Pre-industrial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run</a:t>
                      </a:r>
                      <a:r>
                        <a:rPr lang="fr-FR" dirty="0"/>
                        <a:t> (50 </a:t>
                      </a:r>
                      <a:r>
                        <a:rPr lang="fr-FR" dirty="0" err="1"/>
                        <a:t>years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685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998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814726C0-0D88-7B43-9345-F908BA4E691C}"/>
              </a:ext>
            </a:extLst>
          </p:cNvPr>
          <p:cNvSpPr txBox="1"/>
          <p:nvPr/>
        </p:nvSpPr>
        <p:spPr>
          <a:xfrm>
            <a:off x="1088572" y="164194"/>
            <a:ext cx="381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Mean</a:t>
            </a:r>
            <a:r>
              <a:rPr lang="fr-FR" sz="2400" dirty="0"/>
              <a:t> </a:t>
            </a:r>
            <a:r>
              <a:rPr lang="fr-FR" sz="2400" dirty="0" err="1"/>
              <a:t>elevation</a:t>
            </a:r>
            <a:r>
              <a:rPr lang="fr-FR" sz="2400" dirty="0"/>
              <a:t> : etopo2-Relief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(</a:t>
            </a:r>
            <a:r>
              <a:rPr lang="fr-FR" sz="2400" dirty="0" err="1">
                <a:solidFill>
                  <a:srgbClr val="C00000"/>
                </a:solidFill>
              </a:rPr>
              <a:t>absolute</a:t>
            </a:r>
            <a:r>
              <a:rPr lang="fr-FR" sz="2400" dirty="0">
                <a:solidFill>
                  <a:srgbClr val="C00000"/>
                </a:solidFill>
              </a:rPr>
              <a:t> values)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447908-F2EA-9641-96F6-822CC289FED2}"/>
              </a:ext>
            </a:extLst>
          </p:cNvPr>
          <p:cNvSpPr txBox="1"/>
          <p:nvPr/>
        </p:nvSpPr>
        <p:spPr>
          <a:xfrm>
            <a:off x="7439479" y="0"/>
            <a:ext cx="381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Mean</a:t>
            </a:r>
            <a:r>
              <a:rPr lang="fr-FR" sz="2400" dirty="0"/>
              <a:t> </a:t>
            </a:r>
            <a:r>
              <a:rPr lang="fr-FR" sz="2400" dirty="0" err="1"/>
              <a:t>elevation</a:t>
            </a:r>
            <a:r>
              <a:rPr lang="fr-FR" sz="2400" dirty="0"/>
              <a:t> : etopo2-Relief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(relative)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26732D4-E1CA-5D43-AA98-CB4C59AD1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678" y="1161824"/>
            <a:ext cx="5973818" cy="50364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0E9DB4-C40F-DA4D-9834-87C75AAF1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1423"/>
            <a:ext cx="6011599" cy="4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2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D8B9C0A-90C6-9045-A779-37631CC1E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447"/>
            <a:ext cx="6559920" cy="5157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949300-6481-2545-9EBC-5E6AAAAF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95588"/>
            <a:ext cx="5994220" cy="49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90E29D-64A3-7049-ABD8-F29563719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553528"/>
            <a:ext cx="8890000" cy="49343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BCDB8A-A284-9149-9CCD-E776D4BCD6EE}"/>
              </a:ext>
            </a:extLst>
          </p:cNvPr>
          <p:cNvSpPr txBox="1"/>
          <p:nvPr/>
        </p:nvSpPr>
        <p:spPr>
          <a:xfrm>
            <a:off x="4194628" y="396422"/>
            <a:ext cx="381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Frac ter : etopo2-Relief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(</a:t>
            </a:r>
            <a:r>
              <a:rPr lang="fr-FR" sz="2400" dirty="0" err="1">
                <a:solidFill>
                  <a:srgbClr val="C00000"/>
                </a:solidFill>
              </a:rPr>
              <a:t>absolute</a:t>
            </a:r>
            <a:r>
              <a:rPr lang="fr-FR" sz="2400" dirty="0">
                <a:solidFill>
                  <a:srgbClr val="C00000"/>
                </a:solidFill>
              </a:rPr>
              <a:t> values)</a:t>
            </a:r>
          </a:p>
        </p:txBody>
      </p:sp>
    </p:spTree>
    <p:extLst>
      <p:ext uri="{BB962C8B-B14F-4D97-AF65-F5344CB8AC3E}">
        <p14:creationId xmlns:p14="http://schemas.microsoft.com/office/powerpoint/2010/main" val="503026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4E9162B-3951-4F4A-B074-40D9D8EE8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78" y="1278277"/>
            <a:ext cx="7269843" cy="54781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4C0143-3EB5-AA40-A366-E918258656E0}"/>
              </a:ext>
            </a:extLst>
          </p:cNvPr>
          <p:cNvSpPr txBox="1"/>
          <p:nvPr/>
        </p:nvSpPr>
        <p:spPr>
          <a:xfrm>
            <a:off x="2808514" y="551542"/>
            <a:ext cx="657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Where</a:t>
            </a:r>
            <a:r>
              <a:rPr lang="fr-FR" dirty="0"/>
              <a:t> SSO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activated</a:t>
            </a:r>
            <a:r>
              <a:rPr lang="fr-FR" dirty="0"/>
              <a:t>/</a:t>
            </a:r>
            <a:r>
              <a:rPr lang="fr-FR" dirty="0" err="1"/>
              <a:t>unactivated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93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1524000" y="793404"/>
            <a:ext cx="4549468" cy="407"/>
          </a:xfrm>
          <a:prstGeom prst="line">
            <a:avLst/>
          </a:prstGeom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A19F4-D74A-034C-92F1-D2A147DB66AA}" type="slidenum">
              <a:rPr lang="fr-FR" smtClean="0">
                <a:solidFill>
                  <a:srgbClr val="000000"/>
                </a:solidFill>
              </a:rPr>
              <a:pPr/>
              <a:t>2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51" y="2235201"/>
            <a:ext cx="8795134" cy="45759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452" y="164812"/>
            <a:ext cx="9156549" cy="16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9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2F86BE-AEBC-A549-9CCC-66A24937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43" y="682171"/>
            <a:ext cx="10504714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878115-5D58-9847-874C-BD464AFCB836}"/>
              </a:ext>
            </a:extLst>
          </p:cNvPr>
          <p:cNvSpPr txBox="1"/>
          <p:nvPr/>
        </p:nvSpPr>
        <p:spPr>
          <a:xfrm>
            <a:off x="-1465943" y="159657"/>
            <a:ext cx="6574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10-year </a:t>
            </a:r>
            <a:r>
              <a:rPr lang="fr-FR" sz="2000" b="1" dirty="0" err="1">
                <a:solidFill>
                  <a:srgbClr val="C00000"/>
                </a:solidFill>
              </a:rPr>
              <a:t>averaged</a:t>
            </a:r>
            <a:r>
              <a:rPr lang="fr-FR" sz="2000" b="1" dirty="0">
                <a:solidFill>
                  <a:srgbClr val="C00000"/>
                </a:solidFill>
              </a:rPr>
              <a:t> (</a:t>
            </a:r>
            <a:r>
              <a:rPr lang="fr-FR" sz="2000" b="1" dirty="0" err="1">
                <a:solidFill>
                  <a:srgbClr val="C00000"/>
                </a:solidFill>
              </a:rPr>
              <a:t>year</a:t>
            </a:r>
            <a:r>
              <a:rPr lang="fr-FR" sz="2000" b="1" dirty="0">
                <a:solidFill>
                  <a:srgbClr val="C00000"/>
                </a:solidFill>
              </a:rPr>
              <a:t> 11</a:t>
            </a:r>
            <a:r>
              <a:rPr lang="fr-FR" sz="20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fr-FR" sz="2000" b="1" dirty="0">
                <a:solidFill>
                  <a:srgbClr val="C00000"/>
                </a:solidFill>
              </a:rPr>
              <a:t>20)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E6FF8D-4BBE-604D-AF6F-B2A86E894B59}"/>
              </a:ext>
            </a:extLst>
          </p:cNvPr>
          <p:cNvSpPr txBox="1"/>
          <p:nvPr/>
        </p:nvSpPr>
        <p:spPr>
          <a:xfrm>
            <a:off x="957943" y="682171"/>
            <a:ext cx="464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500hPa </a:t>
            </a:r>
            <a:r>
              <a:rPr lang="fr-FR" dirty="0" err="1"/>
              <a:t>geop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364FEE-50E5-3640-ADB1-7D6FACEE6231}"/>
              </a:ext>
            </a:extLst>
          </p:cNvPr>
          <p:cNvSpPr txBox="1"/>
          <p:nvPr/>
        </p:nvSpPr>
        <p:spPr>
          <a:xfrm>
            <a:off x="6422571" y="682171"/>
            <a:ext cx="464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Etopo2-relief</a:t>
            </a:r>
          </a:p>
        </p:txBody>
      </p:sp>
    </p:spTree>
    <p:extLst>
      <p:ext uri="{BB962C8B-B14F-4D97-AF65-F5344CB8AC3E}">
        <p14:creationId xmlns:p14="http://schemas.microsoft.com/office/powerpoint/2010/main" val="1205321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7E99E95-1E06-2D46-8CF6-4E525207F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33186"/>
            <a:ext cx="11087100" cy="6375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ACFB4BB-87A5-884D-BD34-7BC328168BB3}"/>
              </a:ext>
            </a:extLst>
          </p:cNvPr>
          <p:cNvSpPr txBox="1"/>
          <p:nvPr/>
        </p:nvSpPr>
        <p:spPr>
          <a:xfrm>
            <a:off x="3773714" y="263854"/>
            <a:ext cx="464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10m </a:t>
            </a:r>
            <a:r>
              <a:rPr lang="fr-FR" dirty="0" err="1"/>
              <a:t>wind</a:t>
            </a:r>
            <a:r>
              <a:rPr lang="fr-FR" dirty="0"/>
              <a:t> module etopo2-Relief (%)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0FACBE-71F9-304B-843C-B9DFDC3A2CA3}"/>
              </a:ext>
            </a:extLst>
          </p:cNvPr>
          <p:cNvSpPr txBox="1"/>
          <p:nvPr/>
        </p:nvSpPr>
        <p:spPr>
          <a:xfrm>
            <a:off x="-1465943" y="159657"/>
            <a:ext cx="6574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10-year </a:t>
            </a:r>
            <a:r>
              <a:rPr lang="fr-FR" sz="2000" b="1" dirty="0" err="1">
                <a:solidFill>
                  <a:srgbClr val="C00000"/>
                </a:solidFill>
              </a:rPr>
              <a:t>averaged</a:t>
            </a:r>
            <a:r>
              <a:rPr lang="fr-FR" sz="2000" b="1" dirty="0">
                <a:solidFill>
                  <a:srgbClr val="C00000"/>
                </a:solidFill>
              </a:rPr>
              <a:t> (</a:t>
            </a:r>
            <a:r>
              <a:rPr lang="fr-FR" sz="2000" b="1" dirty="0" err="1">
                <a:solidFill>
                  <a:srgbClr val="C00000"/>
                </a:solidFill>
              </a:rPr>
              <a:t>year</a:t>
            </a:r>
            <a:r>
              <a:rPr lang="fr-FR" sz="2000" b="1" dirty="0">
                <a:solidFill>
                  <a:srgbClr val="C00000"/>
                </a:solidFill>
              </a:rPr>
              <a:t> 11</a:t>
            </a:r>
            <a:r>
              <a:rPr lang="fr-FR" sz="20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fr-FR" sz="2000" b="1" dirty="0">
                <a:solidFill>
                  <a:srgbClr val="C00000"/>
                </a:solidFill>
              </a:rPr>
              <a:t>20)</a:t>
            </a:r>
          </a:p>
        </p:txBody>
      </p:sp>
    </p:spTree>
    <p:extLst>
      <p:ext uri="{BB962C8B-B14F-4D97-AF65-F5344CB8AC3E}">
        <p14:creationId xmlns:p14="http://schemas.microsoft.com/office/powerpoint/2010/main" val="295238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509F6F5-726F-B448-95C4-D2957D510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2" y="528989"/>
            <a:ext cx="10632232" cy="63290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79BE43-9A61-ED4C-B300-57416ED5C44B}"/>
              </a:ext>
            </a:extLst>
          </p:cNvPr>
          <p:cNvSpPr txBox="1"/>
          <p:nvPr/>
        </p:nvSpPr>
        <p:spPr>
          <a:xfrm>
            <a:off x="-1465943" y="159657"/>
            <a:ext cx="6574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10-year </a:t>
            </a:r>
            <a:r>
              <a:rPr lang="fr-FR" sz="2000" b="1" dirty="0" err="1">
                <a:solidFill>
                  <a:srgbClr val="C00000"/>
                </a:solidFill>
              </a:rPr>
              <a:t>averaged</a:t>
            </a:r>
            <a:r>
              <a:rPr lang="fr-FR" sz="2000" b="1" dirty="0">
                <a:solidFill>
                  <a:srgbClr val="C00000"/>
                </a:solidFill>
              </a:rPr>
              <a:t> (</a:t>
            </a:r>
            <a:r>
              <a:rPr lang="fr-FR" sz="2000" b="1" dirty="0" err="1">
                <a:solidFill>
                  <a:srgbClr val="C00000"/>
                </a:solidFill>
              </a:rPr>
              <a:t>year</a:t>
            </a:r>
            <a:r>
              <a:rPr lang="fr-FR" sz="2000" b="1" dirty="0">
                <a:solidFill>
                  <a:srgbClr val="C00000"/>
                </a:solidFill>
              </a:rPr>
              <a:t> 11</a:t>
            </a:r>
            <a:r>
              <a:rPr lang="fr-FR" sz="20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fr-FR" sz="2000" b="1" dirty="0">
                <a:solidFill>
                  <a:srgbClr val="C00000"/>
                </a:solidFill>
              </a:rPr>
              <a:t>20)</a:t>
            </a:r>
          </a:p>
        </p:txBody>
      </p:sp>
    </p:spTree>
    <p:extLst>
      <p:ext uri="{BB962C8B-B14F-4D97-AF65-F5344CB8AC3E}">
        <p14:creationId xmlns:p14="http://schemas.microsoft.com/office/powerpoint/2010/main" val="99338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E2A788A-78A5-694C-A7A3-E48E365C43D2}"/>
              </a:ext>
            </a:extLst>
          </p:cNvPr>
          <p:cNvSpPr txBox="1"/>
          <p:nvPr/>
        </p:nvSpPr>
        <p:spPr>
          <a:xfrm>
            <a:off x="-1465943" y="159657"/>
            <a:ext cx="6574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50-year </a:t>
            </a:r>
            <a:r>
              <a:rPr lang="fr-FR" sz="2000" b="1" dirty="0" err="1">
                <a:solidFill>
                  <a:srgbClr val="C00000"/>
                </a:solidFill>
              </a:rPr>
              <a:t>averaged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A55FC6-8A6E-0C4A-9142-2C37D9E14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91" y="559767"/>
            <a:ext cx="10024217" cy="64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58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A80062-A6F6-3445-9DA2-69CE00585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4" y="509684"/>
            <a:ext cx="9953170" cy="64644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B8C530-26B1-EC4C-B149-1407CD8BC874}"/>
              </a:ext>
            </a:extLst>
          </p:cNvPr>
          <p:cNvSpPr txBox="1"/>
          <p:nvPr/>
        </p:nvSpPr>
        <p:spPr>
          <a:xfrm>
            <a:off x="-1465943" y="159657"/>
            <a:ext cx="6574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50-year </a:t>
            </a:r>
            <a:r>
              <a:rPr lang="fr-FR" sz="2000" b="1" dirty="0" err="1">
                <a:solidFill>
                  <a:srgbClr val="C00000"/>
                </a:solidFill>
              </a:rPr>
              <a:t>averaged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39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444358E-5BE8-3C43-ABE6-471B42CFBB4E}"/>
              </a:ext>
            </a:extLst>
          </p:cNvPr>
          <p:cNvSpPr txBox="1"/>
          <p:nvPr/>
        </p:nvSpPr>
        <p:spPr>
          <a:xfrm>
            <a:off x="-1465943" y="159657"/>
            <a:ext cx="6574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50-year </a:t>
            </a:r>
            <a:r>
              <a:rPr lang="fr-FR" sz="2000" b="1" dirty="0" err="1">
                <a:solidFill>
                  <a:srgbClr val="C00000"/>
                </a:solidFill>
              </a:rPr>
              <a:t>averaged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416864-54BB-7941-85E1-97963F5CE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43" y="785660"/>
            <a:ext cx="10098314" cy="58519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340FD05-5147-B549-B8A5-4FC779FCD2AF}"/>
              </a:ext>
            </a:extLst>
          </p:cNvPr>
          <p:cNvSpPr txBox="1"/>
          <p:nvPr/>
        </p:nvSpPr>
        <p:spPr>
          <a:xfrm>
            <a:off x="3773714" y="263854"/>
            <a:ext cx="464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10m </a:t>
            </a:r>
            <a:r>
              <a:rPr lang="fr-FR" dirty="0" err="1"/>
              <a:t>wind</a:t>
            </a:r>
            <a:r>
              <a:rPr lang="fr-FR" dirty="0"/>
              <a:t> module etopo2-Relief (%)</a:t>
            </a:r>
          </a:p>
        </p:txBody>
      </p:sp>
    </p:spTree>
    <p:extLst>
      <p:ext uri="{BB962C8B-B14F-4D97-AF65-F5344CB8AC3E}">
        <p14:creationId xmlns:p14="http://schemas.microsoft.com/office/powerpoint/2010/main" val="1622044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34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A19F4-D74A-034C-92F1-D2A147DB66AA}" type="slidenum">
              <a:rPr lang="fr-FR" smtClean="0">
                <a:solidFill>
                  <a:srgbClr val="000000"/>
                </a:solidFill>
              </a:rPr>
              <a:pPr/>
              <a:t>3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04" y="229007"/>
            <a:ext cx="9144000" cy="1610977"/>
          </a:xfrm>
          <a:prstGeom prst="rect">
            <a:avLst/>
          </a:prstGeom>
        </p:spPr>
      </p:pic>
      <p:pic>
        <p:nvPicPr>
          <p:cNvPr id="5" name="Image 4" descr="Broccol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10" y="2184400"/>
            <a:ext cx="4418194" cy="43402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922" y="2064269"/>
            <a:ext cx="5081278" cy="45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8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AF63FCA-9984-3A4A-B813-3F19DF32F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33"/>
            <a:ext cx="12192000" cy="67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0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AF63FCA-9984-3A4A-B813-3F19DF32F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60" t="27980" r="35664" b="53387"/>
          <a:stretch/>
        </p:blipFill>
        <p:spPr>
          <a:xfrm>
            <a:off x="322278" y="2185987"/>
            <a:ext cx="5321284" cy="407193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9E473C-298C-BA48-A085-E26370D92A06}"/>
              </a:ext>
            </a:extLst>
          </p:cNvPr>
          <p:cNvSpPr txBox="1"/>
          <p:nvPr/>
        </p:nvSpPr>
        <p:spPr>
          <a:xfrm>
            <a:off x="1131408" y="221398"/>
            <a:ext cx="4300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 err="1">
                <a:solidFill>
                  <a:schemeClr val="bg2"/>
                </a:solidFill>
              </a:rPr>
              <a:t>Mean</a:t>
            </a:r>
            <a:r>
              <a:rPr lang="fr-FR" sz="2400" dirty="0">
                <a:solidFill>
                  <a:schemeClr val="bg2"/>
                </a:solidFill>
              </a:rPr>
              <a:t> </a:t>
            </a:r>
            <a:r>
              <a:rPr lang="fr-FR" sz="2400" dirty="0" err="1">
                <a:solidFill>
                  <a:schemeClr val="bg2"/>
                </a:solidFill>
              </a:rPr>
              <a:t>slope</a:t>
            </a:r>
            <a:endParaRPr lang="fr-FR" sz="2400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400" dirty="0" err="1">
                <a:solidFill>
                  <a:schemeClr val="bg2"/>
                </a:solidFill>
              </a:rPr>
              <a:t>Highest</a:t>
            </a:r>
            <a:r>
              <a:rPr lang="fr-FR" sz="2400" dirty="0">
                <a:solidFill>
                  <a:schemeClr val="bg2"/>
                </a:solidFill>
              </a:rPr>
              <a:t> </a:t>
            </a:r>
            <a:r>
              <a:rPr lang="fr-FR" sz="2400" dirty="0" err="1">
                <a:solidFill>
                  <a:schemeClr val="bg2"/>
                </a:solidFill>
              </a:rPr>
              <a:t>elevation</a:t>
            </a:r>
            <a:r>
              <a:rPr lang="fr-FR" sz="2400" dirty="0">
                <a:solidFill>
                  <a:schemeClr val="bg2"/>
                </a:solidFill>
              </a:rPr>
              <a:t> (</a:t>
            </a:r>
            <a:r>
              <a:rPr lang="fr-FR" sz="2400" dirty="0" err="1">
                <a:solidFill>
                  <a:schemeClr val="bg2"/>
                </a:solidFill>
              </a:rPr>
              <a:t>peaks</a:t>
            </a:r>
            <a:r>
              <a:rPr lang="fr-FR" sz="2400" dirty="0">
                <a:solidFill>
                  <a:schemeClr val="bg2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2400" dirty="0" err="1">
                <a:solidFill>
                  <a:schemeClr val="bg2"/>
                </a:solidFill>
              </a:rPr>
              <a:t>Lowest</a:t>
            </a:r>
            <a:r>
              <a:rPr lang="fr-FR" sz="2400" dirty="0">
                <a:solidFill>
                  <a:schemeClr val="bg2"/>
                </a:solidFill>
              </a:rPr>
              <a:t> altitude (</a:t>
            </a:r>
            <a:r>
              <a:rPr lang="fr-FR" sz="2400" dirty="0" err="1">
                <a:solidFill>
                  <a:schemeClr val="bg2"/>
                </a:solidFill>
              </a:rPr>
              <a:t>valleys</a:t>
            </a:r>
            <a:r>
              <a:rPr lang="fr-FR" sz="2400" dirty="0">
                <a:solidFill>
                  <a:schemeClr val="bg2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solidFill>
                  <a:schemeClr val="bg2"/>
                </a:solidFill>
              </a:rPr>
              <a:t>Standard </a:t>
            </a:r>
            <a:r>
              <a:rPr lang="fr-FR" sz="2400" dirty="0" err="1">
                <a:solidFill>
                  <a:schemeClr val="bg2"/>
                </a:solidFill>
              </a:rPr>
              <a:t>deviation</a:t>
            </a:r>
            <a:endParaRPr lang="fr-FR" sz="2400" dirty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endParaRPr lang="fr-FR" sz="2400" dirty="0">
              <a:solidFill>
                <a:schemeClr val="bg2"/>
              </a:solidFill>
            </a:endParaRPr>
          </a:p>
        </p:txBody>
      </p:sp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ACD60B2D-935A-F742-B48C-2C503C2E367E}"/>
              </a:ext>
            </a:extLst>
          </p:cNvPr>
          <p:cNvSpPr/>
          <p:nvPr/>
        </p:nvSpPr>
        <p:spPr>
          <a:xfrm rot="20471729">
            <a:off x="2906461" y="1903067"/>
            <a:ext cx="560140" cy="2617736"/>
          </a:xfrm>
          <a:prstGeom prst="downArrow">
            <a:avLst/>
          </a:prstGeom>
          <a:solidFill>
            <a:srgbClr val="FFC000">
              <a:alpha val="76000"/>
            </a:srgb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16BE67-A9C4-3F43-A9D2-38E21B82B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033"/>
            <a:ext cx="6096000" cy="15162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4FB858-DC6B-B648-9706-7CDF11706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71266"/>
            <a:ext cx="6096000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51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98192-CD2E-8546-B048-537127BB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" y="393702"/>
            <a:ext cx="2233613" cy="1325563"/>
          </a:xfrm>
        </p:spPr>
        <p:txBody>
          <a:bodyPr>
            <a:noAutofit/>
          </a:bodyPr>
          <a:lstStyle/>
          <a:p>
            <a:r>
              <a:rPr lang="fr-FR" sz="3200" dirty="0" err="1"/>
              <a:t>Relief.nc</a:t>
            </a:r>
            <a:br>
              <a:rPr lang="fr-FR" sz="3200" dirty="0"/>
            </a:br>
            <a:r>
              <a:rPr lang="fr-FR" sz="3200" dirty="0"/>
              <a:t>10’ </a:t>
            </a:r>
            <a:r>
              <a:rPr lang="fr-FR" sz="3200" dirty="0" err="1"/>
              <a:t>elevation</a:t>
            </a:r>
            <a:r>
              <a:rPr lang="fr-FR" sz="3200" dirty="0"/>
              <a:t> </a:t>
            </a:r>
            <a:r>
              <a:rPr lang="fr-FR" sz="3200" dirty="0" err="1"/>
              <a:t>dataset</a:t>
            </a:r>
            <a:endParaRPr lang="fr-FR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6BCB6AD-ADAB-2E47-9946-20A6356C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564" y="47627"/>
            <a:ext cx="9775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2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98192-CD2E-8546-B048-537127BB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Relief.nc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87177E-00F4-CC41-B7D1-8E8CBF0DD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90925" cy="4351338"/>
          </a:xfrm>
        </p:spPr>
        <p:txBody>
          <a:bodyPr>
            <a:normAutofit/>
          </a:bodyPr>
          <a:lstStyle/>
          <a:p>
            <a:r>
              <a:rPr lang="fr-FR" dirty="0" err="1"/>
              <a:t>Origin</a:t>
            </a:r>
            <a:r>
              <a:rPr lang="fr-FR" dirty="0"/>
              <a:t> ??</a:t>
            </a:r>
          </a:p>
          <a:p>
            <a:endParaRPr lang="fr-FR" dirty="0"/>
          </a:p>
          <a:p>
            <a:r>
              <a:rPr lang="fr-FR" sz="1800" dirty="0"/>
              <a:t>Joseph, 1980, </a:t>
            </a:r>
            <a:r>
              <a:rPr lang="fr-FR" sz="1800" dirty="0" err="1"/>
              <a:t>Navy</a:t>
            </a:r>
            <a:r>
              <a:rPr lang="fr-FR" sz="1800" dirty="0"/>
              <a:t> 10' global </a:t>
            </a:r>
            <a:r>
              <a:rPr lang="fr-FR" sz="1800" dirty="0" err="1"/>
              <a:t>elevation</a:t>
            </a:r>
            <a:r>
              <a:rPr lang="fr-FR" sz="1800" dirty="0"/>
              <a:t> values -- National Center for </a:t>
            </a:r>
            <a:r>
              <a:rPr lang="fr-FR" sz="1800" dirty="0" err="1"/>
              <a:t>Atmospheric</a:t>
            </a:r>
            <a:r>
              <a:rPr lang="fr-FR" sz="1800" dirty="0"/>
              <a:t> </a:t>
            </a:r>
            <a:r>
              <a:rPr lang="fr-FR" sz="1800" dirty="0" err="1"/>
              <a:t>Research</a:t>
            </a:r>
            <a:r>
              <a:rPr lang="fr-FR" sz="1800" dirty="0"/>
              <a:t> notes on the Fleet </a:t>
            </a:r>
            <a:r>
              <a:rPr lang="fr-FR" sz="1800" dirty="0" err="1"/>
              <a:t>Numerical</a:t>
            </a:r>
            <a:r>
              <a:rPr lang="fr-FR" sz="1800" dirty="0"/>
              <a:t> </a:t>
            </a:r>
            <a:r>
              <a:rPr lang="fr-FR" sz="1800" dirty="0" err="1"/>
              <a:t>Weather</a:t>
            </a:r>
            <a:r>
              <a:rPr lang="fr-FR" sz="1800" dirty="0"/>
              <a:t> Center terrain data 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55407E-0351-3143-B2B8-C9D2A28F61D9}"/>
              </a:ext>
            </a:extLst>
          </p:cNvPr>
          <p:cNvSpPr/>
          <p:nvPr/>
        </p:nvSpPr>
        <p:spPr>
          <a:xfrm>
            <a:off x="6096000" y="261819"/>
            <a:ext cx="6096000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fr-FR" sz="1600" dirty="0">
                <a:latin typeface="American Typewriter" panose="02090604020004020304" pitchFamily="18" charset="77"/>
              </a:rPr>
              <a:t>[…] </a:t>
            </a:r>
            <a:r>
              <a:rPr lang="fr-FR" sz="1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originally</a:t>
            </a:r>
            <a:r>
              <a:rPr lang="fr-FR" sz="1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created</a:t>
            </a:r>
            <a:r>
              <a:rPr lang="fr-FR" sz="1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by the United States </a:t>
            </a:r>
            <a:r>
              <a:rPr lang="fr-FR" sz="1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Navy</a:t>
            </a:r>
            <a:r>
              <a:rPr lang="fr-FR" sz="1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, Fleet </a:t>
            </a:r>
            <a:r>
              <a:rPr lang="fr-FR" sz="1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Numeric</a:t>
            </a:r>
            <a:r>
              <a:rPr lang="fr-FR" sz="1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Oceanography</a:t>
            </a:r>
            <a:r>
              <a:rPr lang="fr-FR" sz="1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Center (FNOC) in the 1960s and 1970s</a:t>
            </a:r>
          </a:p>
          <a:p>
            <a:r>
              <a:rPr lang="fr-FR" sz="1600" dirty="0">
                <a:latin typeface="American Typewriter" panose="02090604020004020304" pitchFamily="18" charset="77"/>
              </a:rPr>
              <a:t>[…] </a:t>
            </a:r>
            <a:r>
              <a:rPr lang="fr-FR" sz="1600" dirty="0" err="1">
                <a:latin typeface="American Typewriter" panose="02090604020004020304" pitchFamily="18" charset="77"/>
              </a:rPr>
              <a:t>entailed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manually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extracting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elevations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from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small-scale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navigational</a:t>
            </a:r>
            <a:r>
              <a:rPr lang="fr-FR" sz="1600" dirty="0">
                <a:latin typeface="American Typewriter" panose="02090604020004020304" pitchFamily="18" charset="77"/>
              </a:rPr>
              <a:t> charts and </a:t>
            </a:r>
            <a:r>
              <a:rPr lang="fr-FR" sz="1600" dirty="0" err="1">
                <a:latin typeface="American Typewriter" panose="02090604020004020304" pitchFamily="18" charset="77"/>
              </a:rPr>
              <a:t>subsequently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converting</a:t>
            </a:r>
            <a:r>
              <a:rPr lang="fr-FR" sz="1600" dirty="0">
                <a:latin typeface="American Typewriter" panose="02090604020004020304" pitchFamily="18" charset="77"/>
              </a:rPr>
              <a:t> the values </a:t>
            </a:r>
            <a:r>
              <a:rPr lang="fr-FR" sz="1600" dirty="0" err="1">
                <a:latin typeface="American Typewriter" panose="02090604020004020304" pitchFamily="18" charset="77"/>
              </a:rPr>
              <a:t>into</a:t>
            </a:r>
            <a:r>
              <a:rPr lang="fr-FR" sz="1600" dirty="0">
                <a:latin typeface="American Typewriter" panose="02090604020004020304" pitchFamily="18" charset="77"/>
              </a:rPr>
              <a:t> a digital format […] </a:t>
            </a:r>
            <a:r>
              <a:rPr lang="fr-FR" sz="1600" dirty="0" err="1">
                <a:latin typeface="American Typewriter" panose="02090604020004020304" pitchFamily="18" charset="77"/>
              </a:rPr>
              <a:t>Elevation</a:t>
            </a:r>
            <a:r>
              <a:rPr lang="fr-FR" sz="1600" dirty="0">
                <a:latin typeface="American Typewriter" panose="02090604020004020304" pitchFamily="18" charset="77"/>
              </a:rPr>
              <a:t> values </a:t>
            </a:r>
            <a:r>
              <a:rPr lang="fr-FR" sz="1600" dirty="0" err="1">
                <a:latin typeface="American Typewriter" panose="02090604020004020304" pitchFamily="18" charset="77"/>
              </a:rPr>
              <a:t>were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visually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estimated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from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topographic</a:t>
            </a:r>
            <a:r>
              <a:rPr lang="fr-FR" sz="1600" dirty="0">
                <a:latin typeface="American Typewriter" panose="02090604020004020304" pitchFamily="18" charset="77"/>
              </a:rPr>
              <a:t> contours on the charts for 10 x 10-minute </a:t>
            </a:r>
            <a:r>
              <a:rPr lang="fr-FR" sz="1600" dirty="0" err="1">
                <a:latin typeface="American Typewriter" panose="02090604020004020304" pitchFamily="18" charset="77"/>
              </a:rPr>
              <a:t>coordinate</a:t>
            </a:r>
            <a:r>
              <a:rPr lang="fr-FR" sz="1600" dirty="0">
                <a:latin typeface="American Typewriter" panose="02090604020004020304" pitchFamily="18" charset="77"/>
              </a:rPr>
              <a:t> areas. Values </a:t>
            </a:r>
            <a:r>
              <a:rPr lang="fr-FR" sz="1600" dirty="0" err="1">
                <a:latin typeface="American Typewriter" panose="02090604020004020304" pitchFamily="18" charset="77"/>
              </a:rPr>
              <a:t>were</a:t>
            </a:r>
            <a:r>
              <a:rPr lang="fr-FR" sz="1600" dirty="0">
                <a:latin typeface="American Typewriter" panose="02090604020004020304" pitchFamily="18" charset="77"/>
              </a:rPr>
              <a:t> hand </a:t>
            </a:r>
            <a:r>
              <a:rPr lang="fr-FR" sz="1600" dirty="0" err="1">
                <a:latin typeface="American Typewriter" panose="02090604020004020304" pitchFamily="18" charset="77"/>
              </a:rPr>
              <a:t>written</a:t>
            </a:r>
            <a:r>
              <a:rPr lang="fr-FR" sz="1600" dirty="0">
                <a:latin typeface="American Typewriter" panose="02090604020004020304" pitchFamily="18" charset="77"/>
              </a:rPr>
              <a:t> onto </a:t>
            </a:r>
            <a:r>
              <a:rPr lang="fr-FR" sz="1600" dirty="0" err="1">
                <a:latin typeface="American Typewriter" panose="02090604020004020304" pitchFamily="18" charset="77"/>
              </a:rPr>
              <a:t>forms</a:t>
            </a:r>
            <a:r>
              <a:rPr lang="fr-FR" sz="1600" dirty="0">
                <a:latin typeface="American Typewriter" panose="02090604020004020304" pitchFamily="18" charset="77"/>
              </a:rPr>
              <a:t> and </a:t>
            </a:r>
            <a:r>
              <a:rPr lang="fr-FR" sz="1600" dirty="0" err="1">
                <a:latin typeface="American Typewriter" panose="02090604020004020304" pitchFamily="18" charset="77"/>
              </a:rPr>
              <a:t>later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scanned</a:t>
            </a:r>
            <a:r>
              <a:rPr lang="fr-FR" sz="1600" dirty="0">
                <a:latin typeface="American Typewriter" panose="02090604020004020304" pitchFamily="18" charset="77"/>
              </a:rPr>
              <a:t> by an </a:t>
            </a:r>
            <a:r>
              <a:rPr lang="fr-FR" sz="1600" dirty="0" err="1">
                <a:latin typeface="American Typewriter" panose="02090604020004020304" pitchFamily="18" charset="77"/>
              </a:rPr>
              <a:t>optical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character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reader</a:t>
            </a:r>
            <a:r>
              <a:rPr lang="fr-FR" sz="1600" dirty="0">
                <a:latin typeface="American Typewriter" panose="02090604020004020304" pitchFamily="18" charset="77"/>
              </a:rPr>
              <a:t> for computer </a:t>
            </a:r>
            <a:r>
              <a:rPr lang="fr-FR" sz="1600" dirty="0" err="1">
                <a:latin typeface="American Typewriter" panose="02090604020004020304" pitchFamily="18" charset="77"/>
              </a:rPr>
              <a:t>storage</a:t>
            </a:r>
            <a:r>
              <a:rPr lang="fr-FR" sz="1600" dirty="0">
                <a:latin typeface="American Typewriter" panose="02090604020004020304" pitchFamily="18" charset="77"/>
              </a:rPr>
              <a:t> of the data. </a:t>
            </a:r>
          </a:p>
          <a:p>
            <a:endParaRPr lang="fr-FR" sz="1600" dirty="0">
              <a:latin typeface="American Typewriter" panose="02090604020004020304" pitchFamily="18" charset="77"/>
            </a:endParaRPr>
          </a:p>
          <a:p>
            <a:r>
              <a:rPr lang="fr-FR" sz="1600" dirty="0">
                <a:latin typeface="American Typewriter" panose="02090604020004020304" pitchFamily="18" charset="77"/>
              </a:rPr>
              <a:t>[…] In the 1980s, the National Center for </a:t>
            </a:r>
            <a:r>
              <a:rPr lang="fr-FR" sz="1600" dirty="0" err="1">
                <a:latin typeface="American Typewriter" panose="02090604020004020304" pitchFamily="18" charset="77"/>
              </a:rPr>
              <a:t>Atmospheric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Research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conducted</a:t>
            </a:r>
            <a:r>
              <a:rPr lang="fr-FR" sz="1600" dirty="0">
                <a:latin typeface="American Typewriter" panose="02090604020004020304" pitchFamily="18" charset="77"/>
              </a:rPr>
              <a:t> tests on the modal </a:t>
            </a:r>
            <a:r>
              <a:rPr lang="fr-FR" sz="1600" dirty="0" err="1">
                <a:latin typeface="American Typewriter" panose="02090604020004020304" pitchFamily="18" charset="77"/>
              </a:rPr>
              <a:t>elevation</a:t>
            </a:r>
            <a:r>
              <a:rPr lang="fr-FR" sz="1600" dirty="0">
                <a:latin typeface="American Typewriter" panose="02090604020004020304" pitchFamily="18" charset="77"/>
              </a:rPr>
              <a:t> values to </a:t>
            </a:r>
            <a:r>
              <a:rPr lang="fr-FR" sz="1600" dirty="0" err="1">
                <a:latin typeface="American Typewriter" panose="02090604020004020304" pitchFamily="18" charset="77"/>
              </a:rPr>
              <a:t>locate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additional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errors</a:t>
            </a:r>
            <a:r>
              <a:rPr lang="fr-FR" sz="1600" dirty="0">
                <a:latin typeface="American Typewriter" panose="02090604020004020304" pitchFamily="18" charset="77"/>
              </a:rPr>
              <a:t>. </a:t>
            </a:r>
          </a:p>
          <a:p>
            <a:endParaRPr lang="fr-FR" sz="1600" dirty="0">
              <a:latin typeface="American Typewriter" panose="02090604020004020304" pitchFamily="18" charset="77"/>
            </a:endParaRPr>
          </a:p>
          <a:p>
            <a:r>
              <a:rPr lang="fr-FR" sz="1600" dirty="0">
                <a:latin typeface="American Typewriter" panose="02090604020004020304" pitchFamily="18" charset="77"/>
              </a:rPr>
              <a:t>[…] In 1984, NGDC </a:t>
            </a:r>
            <a:r>
              <a:rPr lang="fr-FR" sz="1600" dirty="0" err="1">
                <a:latin typeface="American Typewriter" panose="02090604020004020304" pitchFamily="18" charset="77"/>
              </a:rPr>
              <a:t>analyzed</a:t>
            </a:r>
            <a:r>
              <a:rPr lang="fr-FR" sz="1600" dirty="0">
                <a:latin typeface="American Typewriter" panose="02090604020004020304" pitchFamily="18" charset="77"/>
              </a:rPr>
              <a:t> the data for </a:t>
            </a:r>
            <a:r>
              <a:rPr lang="fr-FR" sz="1600" dirty="0" err="1">
                <a:latin typeface="American Typewriter" panose="02090604020004020304" pitchFamily="18" charset="77"/>
              </a:rPr>
              <a:t>any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remaining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significant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errors</a:t>
            </a:r>
            <a:r>
              <a:rPr lang="fr-FR" sz="1600" dirty="0">
                <a:latin typeface="American Typewriter" panose="02090604020004020304" pitchFamily="18" charset="77"/>
              </a:rPr>
              <a:t>. A few </a:t>
            </a:r>
            <a:r>
              <a:rPr lang="fr-FR" sz="1600" dirty="0" err="1">
                <a:latin typeface="American Typewriter" panose="02090604020004020304" pitchFamily="18" charset="77"/>
              </a:rPr>
              <a:t>erroneous</a:t>
            </a:r>
            <a:r>
              <a:rPr lang="fr-FR" sz="1600" dirty="0">
                <a:latin typeface="American Typewriter" panose="02090604020004020304" pitchFamily="18" charset="77"/>
              </a:rPr>
              <a:t> values </a:t>
            </a:r>
            <a:r>
              <a:rPr lang="fr-FR" sz="1600" dirty="0" err="1">
                <a:latin typeface="American Typewriter" panose="02090604020004020304" pitchFamily="18" charset="77"/>
              </a:rPr>
              <a:t>were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identified</a:t>
            </a:r>
            <a:r>
              <a:rPr lang="fr-FR" sz="1600" dirty="0">
                <a:latin typeface="American Typewriter" panose="02090604020004020304" pitchFamily="18" charset="77"/>
              </a:rPr>
              <a:t> in the modal and minimum data. […] Suspect values </a:t>
            </a:r>
            <a:r>
              <a:rPr lang="fr-FR" sz="1600" dirty="0" err="1">
                <a:latin typeface="American Typewriter" panose="02090604020004020304" pitchFamily="18" charset="77"/>
              </a:rPr>
              <a:t>were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compared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with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estimated</a:t>
            </a:r>
            <a:r>
              <a:rPr lang="fr-FR" sz="1600" dirty="0">
                <a:latin typeface="American Typewriter" panose="02090604020004020304" pitchFamily="18" charset="77"/>
              </a:rPr>
              <a:t> values, and </a:t>
            </a:r>
            <a:r>
              <a:rPr lang="fr-FR" sz="1600" dirty="0" err="1">
                <a:latin typeface="American Typewriter" panose="02090604020004020304" pitchFamily="18" charset="77"/>
              </a:rPr>
              <a:t>where</a:t>
            </a:r>
            <a:r>
              <a:rPr lang="fr-FR" sz="1600" dirty="0">
                <a:latin typeface="American Typewriter" panose="02090604020004020304" pitchFamily="18" charset="77"/>
              </a:rPr>
              <a:t> the </a:t>
            </a:r>
            <a:r>
              <a:rPr lang="fr-FR" sz="1600" dirty="0" err="1">
                <a:latin typeface="American Typewriter" panose="02090604020004020304" pitchFamily="18" charset="77"/>
              </a:rPr>
              <a:t>estimates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seemed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better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than</a:t>
            </a:r>
            <a:r>
              <a:rPr lang="fr-FR" sz="1600" dirty="0">
                <a:latin typeface="American Typewriter" panose="02090604020004020304" pitchFamily="18" charset="77"/>
              </a:rPr>
              <a:t> the original values, </a:t>
            </a:r>
            <a:r>
              <a:rPr lang="fr-FR" sz="1600" dirty="0" err="1">
                <a:latin typeface="American Typewriter" panose="02090604020004020304" pitchFamily="18" charset="77"/>
              </a:rPr>
              <a:t>they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were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inserted</a:t>
            </a:r>
            <a:r>
              <a:rPr lang="fr-FR" sz="1600" dirty="0">
                <a:latin typeface="American Typewriter" panose="02090604020004020304" pitchFamily="18" charset="77"/>
              </a:rPr>
              <a:t> </a:t>
            </a:r>
            <a:r>
              <a:rPr lang="fr-FR" sz="1600" dirty="0" err="1">
                <a:latin typeface="American Typewriter" panose="02090604020004020304" pitchFamily="18" charset="77"/>
              </a:rPr>
              <a:t>into</a:t>
            </a:r>
            <a:r>
              <a:rPr lang="fr-FR" sz="1600" dirty="0">
                <a:latin typeface="American Typewriter" panose="02090604020004020304" pitchFamily="18" charset="77"/>
              </a:rPr>
              <a:t> the data set. </a:t>
            </a:r>
          </a:p>
        </p:txBody>
      </p:sp>
    </p:spTree>
    <p:extLst>
      <p:ext uri="{BB962C8B-B14F-4D97-AF65-F5344CB8AC3E}">
        <p14:creationId xmlns:p14="http://schemas.microsoft.com/office/powerpoint/2010/main" val="365622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5A3BC9-CAA4-8A40-8CBF-05FDEA7D2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64199" y="0"/>
            <a:ext cx="5831802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11D909-C2D5-C14C-B117-E701C8693F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6312274" y="0"/>
            <a:ext cx="5879726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2A4B45F-C764-3941-9411-B21D23AEF7E5}"/>
              </a:ext>
            </a:extLst>
          </p:cNvPr>
          <p:cNvSpPr/>
          <p:nvPr/>
        </p:nvSpPr>
        <p:spPr>
          <a:xfrm>
            <a:off x="2128838" y="1514474"/>
            <a:ext cx="2328862" cy="1914525"/>
          </a:xfrm>
          <a:prstGeom prst="ellipse">
            <a:avLst/>
          </a:prstGeom>
          <a:noFill/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83CCC33-81EC-9F40-AB29-84787504C8A2}"/>
              </a:ext>
            </a:extLst>
          </p:cNvPr>
          <p:cNvSpPr/>
          <p:nvPr/>
        </p:nvSpPr>
        <p:spPr>
          <a:xfrm>
            <a:off x="8087706" y="2967037"/>
            <a:ext cx="2328862" cy="1914525"/>
          </a:xfrm>
          <a:prstGeom prst="ellipse">
            <a:avLst/>
          </a:prstGeom>
          <a:noFill/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88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128224-40FA-3044-B2F9-EB6EB0188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79598" y="514350"/>
            <a:ext cx="4365115" cy="50720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54FB7B-BAAB-3A40-9CC7-8640571C6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59" y="714375"/>
            <a:ext cx="7344741" cy="498633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1F7C239-7882-AA4F-93A5-D4ED07FEA0F2}"/>
              </a:ext>
            </a:extLst>
          </p:cNvPr>
          <p:cNvSpPr/>
          <p:nvPr/>
        </p:nvSpPr>
        <p:spPr>
          <a:xfrm>
            <a:off x="8519629" y="1535906"/>
            <a:ext cx="1599219" cy="1078707"/>
          </a:xfrm>
          <a:prstGeom prst="ellipse">
            <a:avLst/>
          </a:prstGeom>
          <a:noFill/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6CC8756-E8DB-1442-9420-EB88D7A79347}"/>
              </a:ext>
            </a:extLst>
          </p:cNvPr>
          <p:cNvSpPr/>
          <p:nvPr/>
        </p:nvSpPr>
        <p:spPr>
          <a:xfrm>
            <a:off x="7100404" y="742950"/>
            <a:ext cx="1599219" cy="1078707"/>
          </a:xfrm>
          <a:prstGeom prst="ellipse">
            <a:avLst/>
          </a:prstGeom>
          <a:noFill/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E362CDF-9244-3A45-BA5F-DA79D048BAE2}"/>
              </a:ext>
            </a:extLst>
          </p:cNvPr>
          <p:cNvSpPr/>
          <p:nvPr/>
        </p:nvSpPr>
        <p:spPr>
          <a:xfrm>
            <a:off x="1500189" y="1535907"/>
            <a:ext cx="2314574" cy="1893094"/>
          </a:xfrm>
          <a:prstGeom prst="ellipse">
            <a:avLst/>
          </a:prstGeom>
          <a:noFill/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2509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èle par défaut">
      <a:majorFont>
        <a:latin typeface="DIN Alternate"/>
        <a:ea typeface=""/>
        <a:cs typeface=""/>
      </a:majorFont>
      <a:minorFont>
        <a:latin typeface="DIN Alternate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39196</TotalTime>
  <Words>438</Words>
  <Application>Microsoft Macintosh PowerPoint</Application>
  <PresentationFormat>Grand écran</PresentationFormat>
  <Paragraphs>79</Paragraphs>
  <Slides>26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MS PGothic</vt:lpstr>
      <vt:lpstr>American Typewriter</vt:lpstr>
      <vt:lpstr>Arial</vt:lpstr>
      <vt:lpstr>Calibri</vt:lpstr>
      <vt:lpstr>Calibri Light</vt:lpstr>
      <vt:lpstr>DIN</vt:lpstr>
      <vt:lpstr>DiN alternate</vt:lpstr>
      <vt:lpstr>DiN alternate</vt:lpstr>
      <vt:lpstr>Wingdings</vt:lpstr>
      <vt:lpstr>Thème Office</vt:lpstr>
      <vt:lpstr>2_Modèle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Relief.nc 10’ elevation dataset</vt:lpstr>
      <vt:lpstr>Relief.nc</vt:lpstr>
      <vt:lpstr>Présentation PowerPoint</vt:lpstr>
      <vt:lpstr>Présentation PowerPoint</vt:lpstr>
      <vt:lpstr>Relief.nc</vt:lpstr>
      <vt:lpstr>Relief.nc</vt:lpstr>
      <vt:lpstr>Relief.nc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Sepulchre</dc:creator>
  <cp:lastModifiedBy>Pierre Sepulchre</cp:lastModifiedBy>
  <cp:revision>33</cp:revision>
  <cp:lastPrinted>2018-06-11T11:05:50Z</cp:lastPrinted>
  <dcterms:created xsi:type="dcterms:W3CDTF">2018-05-15T06:17:31Z</dcterms:created>
  <dcterms:modified xsi:type="dcterms:W3CDTF">2018-06-11T11:34:21Z</dcterms:modified>
</cp:coreProperties>
</file>