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9" r:id="rId3"/>
    <p:sldId id="267" r:id="rId4"/>
    <p:sldId id="308" r:id="rId5"/>
    <p:sldId id="262" r:id="rId6"/>
    <p:sldId id="258" r:id="rId7"/>
    <p:sldId id="311" r:id="rId8"/>
    <p:sldId id="312" r:id="rId9"/>
    <p:sldId id="309" r:id="rId10"/>
    <p:sldId id="316" r:id="rId11"/>
    <p:sldId id="333" r:id="rId12"/>
    <p:sldId id="326" r:id="rId13"/>
    <p:sldId id="327" r:id="rId14"/>
    <p:sldId id="313" r:id="rId15"/>
    <p:sldId id="341" r:id="rId16"/>
    <p:sldId id="337" r:id="rId17"/>
    <p:sldId id="340" r:id="rId18"/>
    <p:sldId id="314" r:id="rId19"/>
    <p:sldId id="331" r:id="rId2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000099"/>
    <a:srgbClr val="0000FF"/>
    <a:srgbClr val="FFFFCC"/>
    <a:srgbClr val="FFFFFF"/>
    <a:srgbClr val="FFCCCC"/>
    <a:srgbClr val="0033CC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52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0C9DCB-5B62-4467-9A72-A64463A8F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A1A8F38-5FDC-4EA0-B9BC-30ED7F60BD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D8FAF18-59D5-40B5-AB3C-8A0F26954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3984A4-69F4-420B-A392-058F3DE9B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401044-5FAA-43AF-982B-87C397C7C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0024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B0F2E1-E58E-4799-9FAB-9706E3D30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372415A-734D-4789-A724-EFAAFD6A5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36B69A-84F6-44D2-AC90-97BE756B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2B926C-AFE3-40E5-855A-1DC4CDA24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1DD8B4-8452-478E-A387-F6D143B27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21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715367B-3436-40DF-BDB2-495D52BD92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328365A-A782-4A5F-8713-880BE5A594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0F110F-718E-4E45-B35B-FDB2465F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3CF29F-91D2-4B8D-A3B8-012E9A99C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AB95241-1BFB-4EC8-9A46-E588B4634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453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6FFD9-F70C-4287-A00E-5D393450E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3C8D6A-43CB-4554-95C0-1C34E0C7D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74489E-FE2A-4991-B6E9-27E1DAD7D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178D9B-3B4B-4531-A85F-EEFA0A1E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6413D1-C9DE-465D-BA82-A4771C8F4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379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D762CBF-6E72-4A03-BF70-3A8812776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D9BCB9D-A8E2-4CA9-A067-C32C7D8657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BEDA1C-1919-48C4-85E9-04167A28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A696C38-3298-41D3-AB95-44F223B5D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44CE4FF-2306-412C-9685-59C354855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674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C65851-D0BB-4CB4-B9A6-3AF76CC24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9B0FB0D-853C-4963-B558-CAC54B5238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4B10093-83EB-43F4-A629-5CBB016C0C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EC558A3-470B-4478-A8CC-BB8713500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3C4F37E-339B-4771-814C-DF536095E9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D54A8E-61A7-41D4-8C29-9CBF91E96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923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6C76A3-B66E-474A-BC36-D6D776787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EDB793-733C-4BD5-ACBB-3275EBB13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C37D0B3-78F3-4C14-AB66-EDA69C7E1C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ED064AC-504E-4B89-AD83-B3327E11E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4F76B432-1870-41D9-B569-51BFA151B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3990FC9-36C7-4BA6-8CC9-C0E8EBEF7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C8A3BE-349F-4249-BE3D-F6575DCC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EE14581-0F1D-457D-A730-9552001E1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1237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9D3133-3805-40DF-8BDE-D3FD41B25E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4133119-F80A-4E41-8E86-F3A25EDA7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0D9121C-4633-460D-AA1B-97766C78F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EA1162-79A7-4084-B324-A0E3D3EA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521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0E058CE-3F22-4134-AC4B-D7E49FC6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F4204C-7685-4D66-B3A4-0AD95254F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187658-2639-463C-964B-CD1F47878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2949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A97A4-0EEF-442E-ADA5-7B4A4B4C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D3C167-96E7-4EC5-AA20-BF7ADFB951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6A6AF9-2877-404E-A111-DFE7358309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1C5D3A-1C90-49A4-93A9-9E5DF5704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4E5029-C704-4A0B-9151-259E3462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A05A2A9-427D-466F-8B7F-5B4BA7341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300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6B13C6-2DDA-481A-959D-2DA904CD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A7C0FF8-549D-44BD-A8F1-8B69261B0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4B5260-4C2B-413F-85E1-A80C0A3BC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D394673-C1E3-44E2-BD24-43AF7B9CC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CCD3567-9706-43B7-A75D-4ADD73AE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B73B9E-03CF-4166-8311-9BBC4DF50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69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5C7B199-75B5-4A17-8436-D9FDADBC4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3FD303-1119-4047-A8DB-936ED4A64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0ACC42-C7AA-45D2-95C3-C466B8914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5B913-16E3-4BC2-BE7E-4F8DB7D08F69}" type="datetimeFigureOut">
              <a:rPr lang="fr-FR" smtClean="0"/>
              <a:t>11/04/2021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EB25D-7A16-495F-822F-4CA02BC1D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21E253-B9EC-48F9-A9B5-B38D1480C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0DEDB-474C-4CFC-A0CB-B0579F8D930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84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7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582680A8-DD41-4953-A65D-6D4E2F12D96C}"/>
              </a:ext>
            </a:extLst>
          </p:cNvPr>
          <p:cNvSpPr txBox="1"/>
          <p:nvPr/>
        </p:nvSpPr>
        <p:spPr>
          <a:xfrm>
            <a:off x="1323045" y="1052945"/>
            <a:ext cx="9325100" cy="1200329"/>
          </a:xfrm>
          <a:prstGeom prst="rect">
            <a:avLst/>
          </a:prstGeom>
          <a:solidFill>
            <a:srgbClr val="5B9BD5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 masse de surface du Groenland simulé par le modèle ORCHIDEE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B67CA17-74ED-4EF3-8FAF-8FEF5144A1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021" y="3446911"/>
            <a:ext cx="3763486" cy="2115849"/>
          </a:xfrm>
          <a:prstGeom prst="rect">
            <a:avLst/>
          </a:prstGeom>
          <a:ln w="19050">
            <a:solidFill>
              <a:srgbClr val="000099"/>
            </a:solidFill>
          </a:ln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EABA9B3-D77A-4855-8B5F-C47768A71D08}"/>
              </a:ext>
            </a:extLst>
          </p:cNvPr>
          <p:cNvSpPr/>
          <p:nvPr/>
        </p:nvSpPr>
        <p:spPr>
          <a:xfrm>
            <a:off x="715994" y="3819834"/>
            <a:ext cx="66568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fr-FR" sz="2400" dirty="0">
                <a:solidFill>
                  <a:srgbClr val="000099"/>
                </a:solidFill>
                <a:cs typeface="Arial" panose="020B0604020202020204" pitchFamily="34" charset="0"/>
              </a:rPr>
              <a:t>Sylvie Charbit, Christophe Dumas, Nina Raoult, Fabienne Maignan, Catherine </a:t>
            </a:r>
            <a:r>
              <a:rPr lang="fr-FR" sz="2400" dirty="0" err="1">
                <a:solidFill>
                  <a:srgbClr val="000099"/>
                </a:solidFill>
                <a:cs typeface="Arial" panose="020B0604020202020204" pitchFamily="34" charset="0"/>
              </a:rPr>
              <a:t>Ottlé</a:t>
            </a:r>
            <a:r>
              <a:rPr lang="fr-FR" sz="2400" dirty="0">
                <a:solidFill>
                  <a:srgbClr val="000099"/>
                </a:solidFill>
                <a:cs typeface="Arial" panose="020B0604020202020204" pitchFamily="34" charset="0"/>
              </a:rPr>
              <a:t>, Cécile </a:t>
            </a:r>
            <a:r>
              <a:rPr lang="fr-FR" sz="2400" dirty="0" err="1">
                <a:solidFill>
                  <a:srgbClr val="000099"/>
                </a:solidFill>
                <a:cs typeface="Arial" panose="020B0604020202020204" pitchFamily="34" charset="0"/>
              </a:rPr>
              <a:t>Agosta</a:t>
            </a:r>
            <a:r>
              <a:rPr lang="fr-FR" sz="2400" dirty="0">
                <a:solidFill>
                  <a:srgbClr val="000099"/>
                </a:solidFill>
                <a:cs typeface="Arial" panose="020B0604020202020204" pitchFamily="34" charset="0"/>
              </a:rPr>
              <a:t>, Xavier </a:t>
            </a:r>
            <a:r>
              <a:rPr lang="fr-FR" sz="2400" dirty="0" err="1">
                <a:solidFill>
                  <a:srgbClr val="000099"/>
                </a:solidFill>
                <a:cs typeface="Arial" panose="020B0604020202020204" pitchFamily="34" charset="0"/>
              </a:rPr>
              <a:t>Fettweis</a:t>
            </a:r>
            <a:endParaRPr lang="fr-FR" sz="24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8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1" y="5370990"/>
            <a:ext cx="497149" cy="2574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9641150" y="992360"/>
            <a:ext cx="284085" cy="1794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/>
          <p:cNvSpPr txBox="1"/>
          <p:nvPr/>
        </p:nvSpPr>
        <p:spPr>
          <a:xfrm>
            <a:off x="9298143" y="346029"/>
            <a:ext cx="18806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000099"/>
                </a:solidFill>
              </a:rPr>
              <a:t>Réseau PROMICE </a:t>
            </a:r>
            <a:br>
              <a:rPr lang="fr-FR" b="1" dirty="0">
                <a:solidFill>
                  <a:srgbClr val="000099"/>
                </a:solidFill>
              </a:rPr>
            </a:br>
            <a:r>
              <a:rPr lang="fr-FR" b="1" dirty="0">
                <a:solidFill>
                  <a:srgbClr val="000099"/>
                </a:solidFill>
              </a:rPr>
              <a:t> (stations météo)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0" y="0"/>
            <a:ext cx="7629012" cy="58477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des paramètres d’albédo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1346" y="1291611"/>
            <a:ext cx="724390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</a:rPr>
              <a:t>Plusieurs centaines de tests de sensibilité</a:t>
            </a:r>
          </a:p>
          <a:p>
            <a:r>
              <a:rPr lang="fr-FR" sz="2400" dirty="0">
                <a:solidFill>
                  <a:srgbClr val="C00000"/>
                </a:solidFill>
              </a:rPr>
              <a:t>Approche de type « essai-erreur » (version MARv3.7)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8903" y="2739986"/>
            <a:ext cx="7983553" cy="2759730"/>
          </a:xfrm>
          <a:prstGeom prst="rect">
            <a:avLst/>
          </a:prstGeom>
          <a:solidFill>
            <a:srgbClr val="FFFFCC"/>
          </a:solidFill>
          <a:ln w="127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3200" dirty="0">
                <a:solidFill>
                  <a:srgbClr val="C00000"/>
                </a:solidFill>
              </a:rPr>
              <a:t>Objectifs : </a:t>
            </a: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fr-FR" sz="3200" dirty="0">
                <a:solidFill>
                  <a:srgbClr val="000099"/>
                </a:solidFill>
              </a:rPr>
              <a:t>SMB et taux de fonte en accord avec MAR</a:t>
            </a:r>
          </a:p>
          <a:p>
            <a:pPr marL="457200" indent="-457200">
              <a:spcAft>
                <a:spcPts val="800"/>
              </a:spcAft>
              <a:buAutoNum type="arabicPeriod"/>
            </a:pPr>
            <a:r>
              <a:rPr lang="fr-FR" sz="3200" dirty="0">
                <a:solidFill>
                  <a:srgbClr val="000099"/>
                </a:solidFill>
              </a:rPr>
              <a:t>Bonne représentation de l’albédo (comparaison avec les sites des stations météo du réseau PROMICE)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008678A-3EFF-4B3F-BBC4-064F8F529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3831" y="1082106"/>
            <a:ext cx="3369266" cy="59031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B351C1A-3D52-4A63-B462-751EB918E639}"/>
              </a:ext>
            </a:extLst>
          </p:cNvPr>
          <p:cNvSpPr/>
          <p:nvPr/>
        </p:nvSpPr>
        <p:spPr>
          <a:xfrm>
            <a:off x="10492509" y="2955636"/>
            <a:ext cx="554182" cy="2770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502D663-4711-4491-A436-035D49E3848D}"/>
              </a:ext>
            </a:extLst>
          </p:cNvPr>
          <p:cNvSpPr/>
          <p:nvPr/>
        </p:nvSpPr>
        <p:spPr>
          <a:xfrm>
            <a:off x="10492509" y="1968627"/>
            <a:ext cx="554182" cy="277091"/>
          </a:xfrm>
          <a:prstGeom prst="rect">
            <a:avLst/>
          </a:prstGeom>
          <a:noFill/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B40AD9-8768-41FF-8974-6D0E5C3DE1C6}"/>
              </a:ext>
            </a:extLst>
          </p:cNvPr>
          <p:cNvSpPr/>
          <p:nvPr/>
        </p:nvSpPr>
        <p:spPr>
          <a:xfrm>
            <a:off x="9270434" y="5588549"/>
            <a:ext cx="554182" cy="277091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595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CFB2100E-E2B5-4FAA-9A3F-2E577C1DB45C}"/>
              </a:ext>
            </a:extLst>
          </p:cNvPr>
          <p:cNvGrpSpPr/>
          <p:nvPr/>
        </p:nvGrpSpPr>
        <p:grpSpPr>
          <a:xfrm>
            <a:off x="516389" y="1150467"/>
            <a:ext cx="5145431" cy="3741604"/>
            <a:chOff x="516389" y="1150467"/>
            <a:chExt cx="5145431" cy="3741604"/>
          </a:xfrm>
        </p:grpSpPr>
        <p:pic>
          <p:nvPicPr>
            <p:cNvPr id="44" name="Image 43">
              <a:extLst>
                <a:ext uri="{FF2B5EF4-FFF2-40B4-BE49-F238E27FC236}">
                  <a16:creationId xmlns:a16="http://schemas.microsoft.com/office/drawing/2014/main" id="{760FDE8D-91B5-4097-A6A9-C2F99C097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6389" y="1150467"/>
              <a:ext cx="5145431" cy="3741604"/>
            </a:xfrm>
            <a:prstGeom prst="rect">
              <a:avLst/>
            </a:prstGeom>
          </p:spPr>
        </p:pic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585F630B-8157-406B-B82D-0D43556C9DE4}"/>
                </a:ext>
              </a:extLst>
            </p:cNvPr>
            <p:cNvSpPr txBox="1"/>
            <p:nvPr/>
          </p:nvSpPr>
          <p:spPr>
            <a:xfrm>
              <a:off x="2506626" y="1432948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>
                  <a:solidFill>
                    <a:srgbClr val="000099"/>
                  </a:solidFill>
                </a:rPr>
                <a:t>Albedo</a:t>
              </a:r>
              <a:r>
                <a:rPr lang="fr-FR" sz="2000" b="1" dirty="0">
                  <a:solidFill>
                    <a:srgbClr val="000099"/>
                  </a:solidFill>
                </a:rPr>
                <a:t> 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1CDBA9FC-892B-4F9A-8706-4BD902587B4C}"/>
              </a:ext>
            </a:extLst>
          </p:cNvPr>
          <p:cNvSpPr txBox="1"/>
          <p:nvPr/>
        </p:nvSpPr>
        <p:spPr>
          <a:xfrm>
            <a:off x="0" y="9004"/>
            <a:ext cx="4235262" cy="46166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Station NUK-U (côte sud-ouest)</a:t>
            </a:r>
          </a:p>
        </p:txBody>
      </p:sp>
      <p:grpSp>
        <p:nvGrpSpPr>
          <p:cNvPr id="46" name="Groupe 45">
            <a:extLst>
              <a:ext uri="{FF2B5EF4-FFF2-40B4-BE49-F238E27FC236}">
                <a16:creationId xmlns:a16="http://schemas.microsoft.com/office/drawing/2014/main" id="{AFA2CC7E-3E58-4F87-8D21-1B9E13575B63}"/>
              </a:ext>
            </a:extLst>
          </p:cNvPr>
          <p:cNvGrpSpPr/>
          <p:nvPr/>
        </p:nvGrpSpPr>
        <p:grpSpPr>
          <a:xfrm>
            <a:off x="6064127" y="1150467"/>
            <a:ext cx="5108281" cy="3776189"/>
            <a:chOff x="5396287" y="551374"/>
            <a:chExt cx="3938529" cy="3072276"/>
          </a:xfrm>
        </p:grpSpPr>
        <p:pic>
          <p:nvPicPr>
            <p:cNvPr id="45" name="Image 44">
              <a:extLst>
                <a:ext uri="{FF2B5EF4-FFF2-40B4-BE49-F238E27FC236}">
                  <a16:creationId xmlns:a16="http://schemas.microsoft.com/office/drawing/2014/main" id="{BBFEF45B-B4F4-4987-BB07-0A81A6BB1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96287" y="551374"/>
              <a:ext cx="3938529" cy="3072276"/>
            </a:xfrm>
            <a:prstGeom prst="rect">
              <a:avLst/>
            </a:prstGeom>
          </p:spPr>
        </p:pic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620F6F1D-D9A9-41C4-9FB4-5A653E2EA589}"/>
                </a:ext>
              </a:extLst>
            </p:cNvPr>
            <p:cNvSpPr txBox="1"/>
            <p:nvPr/>
          </p:nvSpPr>
          <p:spPr>
            <a:xfrm>
              <a:off x="5761246" y="693764"/>
              <a:ext cx="16555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>
                  <a:solidFill>
                    <a:srgbClr val="000099"/>
                  </a:solidFill>
                </a:rPr>
                <a:t>Fonte (mm/j) </a:t>
              </a:r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326A5AEE-4D5C-43D1-B1E1-BB86A57F7E1A}"/>
              </a:ext>
            </a:extLst>
          </p:cNvPr>
          <p:cNvSpPr txBox="1"/>
          <p:nvPr/>
        </p:nvSpPr>
        <p:spPr>
          <a:xfrm>
            <a:off x="4209178" y="4545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9"/>
                </a:solidFill>
              </a:rPr>
              <a:t>Année 2012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2B23BF6-4272-4140-9C13-7E0732B5E3B4}"/>
              </a:ext>
            </a:extLst>
          </p:cNvPr>
          <p:cNvGrpSpPr/>
          <p:nvPr/>
        </p:nvGrpSpPr>
        <p:grpSpPr>
          <a:xfrm>
            <a:off x="3745435" y="5609194"/>
            <a:ext cx="4316000" cy="995112"/>
            <a:chOff x="960193" y="5353136"/>
            <a:chExt cx="4316000" cy="995112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F4D10A7-22F3-466A-B1C6-076AB0880EA9}"/>
                </a:ext>
              </a:extLst>
            </p:cNvPr>
            <p:cNvSpPr/>
            <p:nvPr/>
          </p:nvSpPr>
          <p:spPr>
            <a:xfrm>
              <a:off x="960193" y="5353136"/>
              <a:ext cx="4316000" cy="99511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6" name="Connecteur droit 35">
              <a:extLst>
                <a:ext uri="{FF2B5EF4-FFF2-40B4-BE49-F238E27FC236}">
                  <a16:creationId xmlns:a16="http://schemas.microsoft.com/office/drawing/2014/main" id="{51E9A093-FEFD-44E2-B9BB-6E16BDA175C4}"/>
                </a:ext>
              </a:extLst>
            </p:cNvPr>
            <p:cNvCxnSpPr/>
            <p:nvPr/>
          </p:nvCxnSpPr>
          <p:spPr>
            <a:xfrm flipV="1">
              <a:off x="3117566" y="5673060"/>
              <a:ext cx="633466" cy="9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0A65BE64-FD27-476E-8589-60A135AFF7AC}"/>
                </a:ext>
              </a:extLst>
            </p:cNvPr>
            <p:cNvCxnSpPr/>
            <p:nvPr/>
          </p:nvCxnSpPr>
          <p:spPr>
            <a:xfrm flipV="1">
              <a:off x="1191080" y="5653475"/>
              <a:ext cx="633466" cy="9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8706BA43-09E7-4362-88D6-485F61B1071E}"/>
                </a:ext>
              </a:extLst>
            </p:cNvPr>
            <p:cNvSpPr txBox="1"/>
            <p:nvPr/>
          </p:nvSpPr>
          <p:spPr>
            <a:xfrm>
              <a:off x="3897175" y="5528745"/>
              <a:ext cx="1238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ORCHIDEE-ICE</a:t>
              </a:r>
            </a:p>
          </p:txBody>
        </p:sp>
        <p:sp>
          <p:nvSpPr>
            <p:cNvPr id="39" name="ZoneTexte 38">
              <a:extLst>
                <a:ext uri="{FF2B5EF4-FFF2-40B4-BE49-F238E27FC236}">
                  <a16:creationId xmlns:a16="http://schemas.microsoft.com/office/drawing/2014/main" id="{5B075272-D114-4CE1-9CB1-D35BEFE5DFE2}"/>
                </a:ext>
              </a:extLst>
            </p:cNvPr>
            <p:cNvSpPr txBox="1"/>
            <p:nvPr/>
          </p:nvSpPr>
          <p:spPr>
            <a:xfrm>
              <a:off x="1970689" y="5509878"/>
              <a:ext cx="950936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PROMICE</a:t>
              </a:r>
            </a:p>
          </p:txBody>
        </p: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9EEEA42-9C7F-48BF-B315-705BF41C9397}"/>
                </a:ext>
              </a:extLst>
            </p:cNvPr>
            <p:cNvCxnSpPr/>
            <p:nvPr/>
          </p:nvCxnSpPr>
          <p:spPr>
            <a:xfrm flipV="1">
              <a:off x="1191080" y="6046494"/>
              <a:ext cx="633466" cy="9574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ZoneTexte 40">
              <a:extLst>
                <a:ext uri="{FF2B5EF4-FFF2-40B4-BE49-F238E27FC236}">
                  <a16:creationId xmlns:a16="http://schemas.microsoft.com/office/drawing/2014/main" id="{5A0432AD-D0AA-4C04-AAE9-A32478F743D0}"/>
                </a:ext>
              </a:extLst>
            </p:cNvPr>
            <p:cNvSpPr txBox="1"/>
            <p:nvPr/>
          </p:nvSpPr>
          <p:spPr>
            <a:xfrm>
              <a:off x="1970689" y="5880532"/>
              <a:ext cx="589624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FF00"/>
                  </a:solidFill>
                </a:rPr>
                <a:t>MAR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41594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>
            <a:extLst>
              <a:ext uri="{FF2B5EF4-FFF2-40B4-BE49-F238E27FC236}">
                <a16:creationId xmlns:a16="http://schemas.microsoft.com/office/drawing/2014/main" id="{B348DA7E-2ECA-4702-8408-C55729D02D79}"/>
              </a:ext>
            </a:extLst>
          </p:cNvPr>
          <p:cNvSpPr txBox="1"/>
          <p:nvPr/>
        </p:nvSpPr>
        <p:spPr>
          <a:xfrm>
            <a:off x="0" y="9004"/>
            <a:ext cx="3626121" cy="46166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</a:rPr>
              <a:t>Station NUK-U (côte ouest)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84138A-E010-47D1-B158-8D8990049698}"/>
              </a:ext>
            </a:extLst>
          </p:cNvPr>
          <p:cNvGrpSpPr/>
          <p:nvPr/>
        </p:nvGrpSpPr>
        <p:grpSpPr>
          <a:xfrm>
            <a:off x="494632" y="1324979"/>
            <a:ext cx="10609124" cy="3804611"/>
            <a:chOff x="494632" y="1324979"/>
            <a:chExt cx="10609124" cy="380461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034DB4E9-6027-4C56-9A79-965617B47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4632" y="1347609"/>
              <a:ext cx="5212531" cy="3781981"/>
            </a:xfrm>
            <a:prstGeom prst="rect">
              <a:avLst/>
            </a:prstGeom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36CF4E3A-9ACA-474A-A4A7-BF686449710B}"/>
                </a:ext>
              </a:extLst>
            </p:cNvPr>
            <p:cNvSpPr txBox="1"/>
            <p:nvPr/>
          </p:nvSpPr>
          <p:spPr>
            <a:xfrm>
              <a:off x="2741634" y="1583557"/>
              <a:ext cx="10038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000" b="1" dirty="0" err="1">
                  <a:solidFill>
                    <a:srgbClr val="000099"/>
                  </a:solidFill>
                </a:rPr>
                <a:t>Albedo</a:t>
              </a:r>
              <a:r>
                <a:rPr lang="fr-FR" sz="2000" b="1" dirty="0">
                  <a:solidFill>
                    <a:srgbClr val="000099"/>
                  </a:solidFill>
                </a:rPr>
                <a:t> </a:t>
              </a:r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B90B22D3-6657-4B63-B3FB-278E25DB6BAA}"/>
                </a:ext>
              </a:extLst>
            </p:cNvPr>
            <p:cNvGrpSpPr/>
            <p:nvPr/>
          </p:nvGrpSpPr>
          <p:grpSpPr>
            <a:xfrm>
              <a:off x="5902808" y="1324979"/>
              <a:ext cx="5200948" cy="3799356"/>
              <a:chOff x="4172330" y="1478480"/>
              <a:chExt cx="5200948" cy="3799356"/>
            </a:xfrm>
          </p:grpSpPr>
          <p:pic>
            <p:nvPicPr>
              <p:cNvPr id="19" name="Image 18">
                <a:extLst>
                  <a:ext uri="{FF2B5EF4-FFF2-40B4-BE49-F238E27FC236}">
                    <a16:creationId xmlns:a16="http://schemas.microsoft.com/office/drawing/2014/main" id="{B0F8F84E-6FF0-48C7-9738-12E8E0DEC4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72330" y="1478480"/>
                <a:ext cx="5200948" cy="3799356"/>
              </a:xfrm>
              <a:prstGeom prst="rect">
                <a:avLst/>
              </a:prstGeom>
            </p:spPr>
          </p:pic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D74F5581-A696-4FEF-B690-C21E82F75645}"/>
                  </a:ext>
                </a:extLst>
              </p:cNvPr>
              <p:cNvSpPr txBox="1"/>
              <p:nvPr/>
            </p:nvSpPr>
            <p:spPr>
              <a:xfrm>
                <a:off x="4681599" y="1737058"/>
                <a:ext cx="165558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1" dirty="0">
                    <a:solidFill>
                      <a:srgbClr val="000099"/>
                    </a:solidFill>
                  </a:rPr>
                  <a:t>Fonte (mm/j) </a:t>
                </a:r>
              </a:p>
            </p:txBody>
          </p:sp>
        </p:grp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8D4B220F-C45D-4A89-8769-FBB1BBDDEAEC}"/>
              </a:ext>
            </a:extLst>
          </p:cNvPr>
          <p:cNvSpPr txBox="1"/>
          <p:nvPr/>
        </p:nvSpPr>
        <p:spPr>
          <a:xfrm>
            <a:off x="4209178" y="4545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9"/>
                </a:solidFill>
              </a:rPr>
              <a:t>Année 2012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7F840C85-04A7-4AA5-A3F8-44589AF627DB}"/>
              </a:ext>
            </a:extLst>
          </p:cNvPr>
          <p:cNvGrpSpPr/>
          <p:nvPr/>
        </p:nvGrpSpPr>
        <p:grpSpPr>
          <a:xfrm>
            <a:off x="3745435" y="5609194"/>
            <a:ext cx="4316000" cy="995112"/>
            <a:chOff x="960193" y="5353136"/>
            <a:chExt cx="4316000" cy="9951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9005B6A-72A8-493B-96EE-440695DBF99C}"/>
                </a:ext>
              </a:extLst>
            </p:cNvPr>
            <p:cNvSpPr/>
            <p:nvPr/>
          </p:nvSpPr>
          <p:spPr>
            <a:xfrm>
              <a:off x="960193" y="5353136"/>
              <a:ext cx="4316000" cy="99511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7" name="Connecteur droit 26">
              <a:extLst>
                <a:ext uri="{FF2B5EF4-FFF2-40B4-BE49-F238E27FC236}">
                  <a16:creationId xmlns:a16="http://schemas.microsoft.com/office/drawing/2014/main" id="{2A91E7DC-0ABB-4C8A-B615-3E16233698B1}"/>
                </a:ext>
              </a:extLst>
            </p:cNvPr>
            <p:cNvCxnSpPr/>
            <p:nvPr/>
          </p:nvCxnSpPr>
          <p:spPr>
            <a:xfrm flipV="1">
              <a:off x="3117566" y="5673060"/>
              <a:ext cx="633466" cy="9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54D9431-BAB6-42E5-A864-62ABCD09F780}"/>
                </a:ext>
              </a:extLst>
            </p:cNvPr>
            <p:cNvCxnSpPr/>
            <p:nvPr/>
          </p:nvCxnSpPr>
          <p:spPr>
            <a:xfrm flipV="1">
              <a:off x="1191080" y="5653475"/>
              <a:ext cx="633466" cy="9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BA198904-F9AA-4FF2-A6C4-A9FED11D5523}"/>
                </a:ext>
              </a:extLst>
            </p:cNvPr>
            <p:cNvSpPr txBox="1"/>
            <p:nvPr/>
          </p:nvSpPr>
          <p:spPr>
            <a:xfrm>
              <a:off x="3897175" y="5528745"/>
              <a:ext cx="1238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ORCHIDEE-ICE</a:t>
              </a:r>
            </a:p>
          </p:txBody>
        </p:sp>
        <p:sp>
          <p:nvSpPr>
            <p:cNvPr id="30" name="ZoneTexte 29">
              <a:extLst>
                <a:ext uri="{FF2B5EF4-FFF2-40B4-BE49-F238E27FC236}">
                  <a16:creationId xmlns:a16="http://schemas.microsoft.com/office/drawing/2014/main" id="{A9EE465A-6DC3-4ABD-B821-3E174722DEE8}"/>
                </a:ext>
              </a:extLst>
            </p:cNvPr>
            <p:cNvSpPr txBox="1"/>
            <p:nvPr/>
          </p:nvSpPr>
          <p:spPr>
            <a:xfrm>
              <a:off x="1970689" y="5509878"/>
              <a:ext cx="950936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PROMICE</a:t>
              </a:r>
            </a:p>
          </p:txBody>
        </p:sp>
        <p:cxnSp>
          <p:nvCxnSpPr>
            <p:cNvPr id="31" name="Connecteur droit 30">
              <a:extLst>
                <a:ext uri="{FF2B5EF4-FFF2-40B4-BE49-F238E27FC236}">
                  <a16:creationId xmlns:a16="http://schemas.microsoft.com/office/drawing/2014/main" id="{32FDFC62-9A24-4697-B421-236BFE61099D}"/>
                </a:ext>
              </a:extLst>
            </p:cNvPr>
            <p:cNvCxnSpPr/>
            <p:nvPr/>
          </p:nvCxnSpPr>
          <p:spPr>
            <a:xfrm flipV="1">
              <a:off x="1191080" y="6046494"/>
              <a:ext cx="633466" cy="9574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D345F35B-1D06-46FE-A986-C233DFC9ED55}"/>
                </a:ext>
              </a:extLst>
            </p:cNvPr>
            <p:cNvSpPr txBox="1"/>
            <p:nvPr/>
          </p:nvSpPr>
          <p:spPr>
            <a:xfrm>
              <a:off x="1970689" y="5880532"/>
              <a:ext cx="589624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FF00"/>
                  </a:solidFill>
                </a:rPr>
                <a:t>MAR</a:t>
              </a:r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86AE645C-BC91-4304-9839-998ACA608B27}"/>
                </a:ext>
              </a:extLst>
            </p:cNvPr>
            <p:cNvCxnSpPr/>
            <p:nvPr/>
          </p:nvCxnSpPr>
          <p:spPr>
            <a:xfrm flipV="1">
              <a:off x="3117566" y="6051230"/>
              <a:ext cx="633466" cy="957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ZoneTexte 33">
              <a:extLst>
                <a:ext uri="{FF2B5EF4-FFF2-40B4-BE49-F238E27FC236}">
                  <a16:creationId xmlns:a16="http://schemas.microsoft.com/office/drawing/2014/main" id="{E5E66F04-EFCB-411F-ABC3-D3A63A54114E}"/>
                </a:ext>
              </a:extLst>
            </p:cNvPr>
            <p:cNvSpPr txBox="1"/>
            <p:nvPr/>
          </p:nvSpPr>
          <p:spPr>
            <a:xfrm>
              <a:off x="3897175" y="5892605"/>
              <a:ext cx="12925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FF"/>
                  </a:solidFill>
                </a:rPr>
                <a:t>ORCHIDEE-ALB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091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535F089B-7327-4E59-8CB2-A136A3C4B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021" y="57306"/>
            <a:ext cx="4170025" cy="318238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4B8991B-D6B1-45EA-93C8-3185D5089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082" y="57306"/>
            <a:ext cx="4005419" cy="3049788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0BD0874-4149-4C36-BB18-9F82A97B3E79}"/>
              </a:ext>
            </a:extLst>
          </p:cNvPr>
          <p:cNvSpPr txBox="1"/>
          <p:nvPr/>
        </p:nvSpPr>
        <p:spPr>
          <a:xfrm>
            <a:off x="864900" y="2480727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99"/>
                </a:solidFill>
              </a:rPr>
              <a:t>KPC_U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612C1BFC-BB3F-4BDC-AAFE-FC187722F356}"/>
              </a:ext>
            </a:extLst>
          </p:cNvPr>
          <p:cNvSpPr txBox="1"/>
          <p:nvPr/>
        </p:nvSpPr>
        <p:spPr>
          <a:xfrm>
            <a:off x="5773990" y="2451704"/>
            <a:ext cx="7521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99"/>
                </a:solidFill>
              </a:rPr>
              <a:t>KPC_U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3DEBF1C0-AC78-467E-9BDB-1DE4B3AEDF95}"/>
              </a:ext>
            </a:extLst>
          </p:cNvPr>
          <p:cNvSpPr txBox="1"/>
          <p:nvPr/>
        </p:nvSpPr>
        <p:spPr>
          <a:xfrm>
            <a:off x="5651794" y="164770"/>
            <a:ext cx="1509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0099"/>
                </a:solidFill>
              </a:rPr>
              <a:t>Fonte (mm/j) 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0B8BB25-FC5F-4198-8E29-417E868644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83" y="3392598"/>
            <a:ext cx="4147163" cy="3232684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4267E70A-A448-4A31-B1E4-75DFE2EAFC22}"/>
              </a:ext>
            </a:extLst>
          </p:cNvPr>
          <p:cNvSpPr txBox="1"/>
          <p:nvPr/>
        </p:nvSpPr>
        <p:spPr>
          <a:xfrm>
            <a:off x="864899" y="5807251"/>
            <a:ext cx="5214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0099"/>
                </a:solidFill>
              </a:rPr>
              <a:t>EGP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E048A920-F82B-4B2B-955A-EEDFF3A4301D}"/>
              </a:ext>
            </a:extLst>
          </p:cNvPr>
          <p:cNvSpPr txBox="1"/>
          <p:nvPr/>
        </p:nvSpPr>
        <p:spPr>
          <a:xfrm>
            <a:off x="2168560" y="164770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99"/>
                </a:solidFill>
              </a:rPr>
              <a:t>Albedo</a:t>
            </a:r>
            <a:endParaRPr lang="fr-FR" b="1" dirty="0">
              <a:solidFill>
                <a:srgbClr val="000099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0D10286F-3286-48FB-A50B-CAFF315F7382}"/>
              </a:ext>
            </a:extLst>
          </p:cNvPr>
          <p:cNvSpPr txBox="1"/>
          <p:nvPr/>
        </p:nvSpPr>
        <p:spPr>
          <a:xfrm>
            <a:off x="823222" y="3532163"/>
            <a:ext cx="865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solidFill>
                  <a:srgbClr val="000099"/>
                </a:solidFill>
              </a:rPr>
              <a:t>Albedo</a:t>
            </a:r>
            <a:endParaRPr lang="fr-FR" b="1" dirty="0">
              <a:solidFill>
                <a:srgbClr val="000099"/>
              </a:solidFill>
            </a:endParaRP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D0253F2-11BF-4E24-891E-9563E4A4034B}"/>
              </a:ext>
            </a:extLst>
          </p:cNvPr>
          <p:cNvSpPr txBox="1"/>
          <p:nvPr/>
        </p:nvSpPr>
        <p:spPr>
          <a:xfrm>
            <a:off x="9408611" y="231078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9"/>
                </a:solidFill>
              </a:rPr>
              <a:t>Année 2012</a:t>
            </a:r>
          </a:p>
        </p:txBody>
      </p: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08C852E1-B86A-4973-B607-86F0437D0652}"/>
              </a:ext>
            </a:extLst>
          </p:cNvPr>
          <p:cNvGrpSpPr/>
          <p:nvPr/>
        </p:nvGrpSpPr>
        <p:grpSpPr>
          <a:xfrm>
            <a:off x="6096000" y="4707860"/>
            <a:ext cx="4316000" cy="995112"/>
            <a:chOff x="960193" y="5353136"/>
            <a:chExt cx="4316000" cy="995112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3457D0F-DE70-4110-81AB-ED38A91472AB}"/>
                </a:ext>
              </a:extLst>
            </p:cNvPr>
            <p:cNvSpPr/>
            <p:nvPr/>
          </p:nvSpPr>
          <p:spPr>
            <a:xfrm>
              <a:off x="960193" y="5353136"/>
              <a:ext cx="4316000" cy="995112"/>
            </a:xfrm>
            <a:prstGeom prst="rect">
              <a:avLst/>
            </a:prstGeom>
            <a:noFill/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42" name="Connecteur droit 41">
              <a:extLst>
                <a:ext uri="{FF2B5EF4-FFF2-40B4-BE49-F238E27FC236}">
                  <a16:creationId xmlns:a16="http://schemas.microsoft.com/office/drawing/2014/main" id="{1DBA2B83-E9A6-4292-A631-835261BDF667}"/>
                </a:ext>
              </a:extLst>
            </p:cNvPr>
            <p:cNvCxnSpPr/>
            <p:nvPr/>
          </p:nvCxnSpPr>
          <p:spPr>
            <a:xfrm flipV="1">
              <a:off x="3117566" y="5673060"/>
              <a:ext cx="633466" cy="95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cteur droit 42">
              <a:extLst>
                <a:ext uri="{FF2B5EF4-FFF2-40B4-BE49-F238E27FC236}">
                  <a16:creationId xmlns:a16="http://schemas.microsoft.com/office/drawing/2014/main" id="{67EABF20-C25A-4A0F-B5A3-7DE8D95599DF}"/>
                </a:ext>
              </a:extLst>
            </p:cNvPr>
            <p:cNvCxnSpPr/>
            <p:nvPr/>
          </p:nvCxnSpPr>
          <p:spPr>
            <a:xfrm flipV="1">
              <a:off x="1191080" y="5653475"/>
              <a:ext cx="633466" cy="957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6FA789E5-AA89-42B2-B3A3-8F9E4CFAA9EF}"/>
                </a:ext>
              </a:extLst>
            </p:cNvPr>
            <p:cNvSpPr txBox="1"/>
            <p:nvPr/>
          </p:nvSpPr>
          <p:spPr>
            <a:xfrm>
              <a:off x="3897175" y="5528745"/>
              <a:ext cx="12380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FF0000"/>
                  </a:solidFill>
                </a:rPr>
                <a:t>ORCHIDEE-ICE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:a16="http://schemas.microsoft.com/office/drawing/2014/main" id="{E9ACE930-B90C-4EE8-B138-C83ECDD7F341}"/>
                </a:ext>
              </a:extLst>
            </p:cNvPr>
            <p:cNvSpPr txBox="1"/>
            <p:nvPr/>
          </p:nvSpPr>
          <p:spPr>
            <a:xfrm>
              <a:off x="1970689" y="5509878"/>
              <a:ext cx="950936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/>
                <a:t>PROMICE</a:t>
              </a:r>
            </a:p>
          </p:txBody>
        </p:sp>
        <p:cxnSp>
          <p:nvCxnSpPr>
            <p:cNvPr id="46" name="Connecteur droit 45">
              <a:extLst>
                <a:ext uri="{FF2B5EF4-FFF2-40B4-BE49-F238E27FC236}">
                  <a16:creationId xmlns:a16="http://schemas.microsoft.com/office/drawing/2014/main" id="{F70DEA66-2873-43A9-8BF4-1D804750D758}"/>
                </a:ext>
              </a:extLst>
            </p:cNvPr>
            <p:cNvCxnSpPr/>
            <p:nvPr/>
          </p:nvCxnSpPr>
          <p:spPr>
            <a:xfrm flipV="1">
              <a:off x="1191080" y="6046494"/>
              <a:ext cx="633466" cy="9574"/>
            </a:xfrm>
            <a:prstGeom prst="line">
              <a:avLst/>
            </a:prstGeom>
            <a:ln w="28575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ZoneTexte 46">
              <a:extLst>
                <a:ext uri="{FF2B5EF4-FFF2-40B4-BE49-F238E27FC236}">
                  <a16:creationId xmlns:a16="http://schemas.microsoft.com/office/drawing/2014/main" id="{9772EBB2-43BE-440D-9D95-708FE34235C4}"/>
                </a:ext>
              </a:extLst>
            </p:cNvPr>
            <p:cNvSpPr txBox="1"/>
            <p:nvPr/>
          </p:nvSpPr>
          <p:spPr>
            <a:xfrm>
              <a:off x="1970689" y="5880532"/>
              <a:ext cx="589624" cy="33192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FF00"/>
                  </a:solidFill>
                </a:rPr>
                <a:t>MAR</a:t>
              </a:r>
            </a:p>
          </p:txBody>
        </p: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883EA1C4-1530-49C4-AF15-6E127B733E71}"/>
                </a:ext>
              </a:extLst>
            </p:cNvPr>
            <p:cNvCxnSpPr/>
            <p:nvPr/>
          </p:nvCxnSpPr>
          <p:spPr>
            <a:xfrm flipV="1">
              <a:off x="3117566" y="6051230"/>
              <a:ext cx="633466" cy="9574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E093B666-9CAC-4594-BB95-406D995136C1}"/>
                </a:ext>
              </a:extLst>
            </p:cNvPr>
            <p:cNvSpPr txBox="1"/>
            <p:nvPr/>
          </p:nvSpPr>
          <p:spPr>
            <a:xfrm>
              <a:off x="3897175" y="5892605"/>
              <a:ext cx="12925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b="1" dirty="0">
                  <a:solidFill>
                    <a:srgbClr val="0000FF"/>
                  </a:solidFill>
                </a:rPr>
                <a:t>ORCHIDEE-ALB</a:t>
              </a:r>
            </a:p>
          </p:txBody>
        </p:sp>
      </p:grpSp>
      <p:sp>
        <p:nvSpPr>
          <p:cNvPr id="50" name="ZoneTexte 49">
            <a:extLst>
              <a:ext uri="{FF2B5EF4-FFF2-40B4-BE49-F238E27FC236}">
                <a16:creationId xmlns:a16="http://schemas.microsoft.com/office/drawing/2014/main" id="{0D612B1E-A2BC-4BDB-BD7B-DCB4ADD593A5}"/>
              </a:ext>
            </a:extLst>
          </p:cNvPr>
          <p:cNvSpPr txBox="1"/>
          <p:nvPr/>
        </p:nvSpPr>
        <p:spPr>
          <a:xfrm>
            <a:off x="4925473" y="3501385"/>
            <a:ext cx="14526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0099"/>
                </a:solidFill>
              </a:rPr>
              <a:t>Année 2016</a:t>
            </a:r>
          </a:p>
        </p:txBody>
      </p:sp>
    </p:spTree>
    <p:extLst>
      <p:ext uri="{BB962C8B-B14F-4D97-AF65-F5344CB8AC3E}">
        <p14:creationId xmlns:p14="http://schemas.microsoft.com/office/powerpoint/2010/main" val="3936947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416AB3-2CE6-40EF-9A6C-69ADC348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9" y="1407550"/>
            <a:ext cx="2256477" cy="387815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ADB2561-EA92-465B-9CB1-71DD8DBF795E}"/>
              </a:ext>
            </a:extLst>
          </p:cNvPr>
          <p:cNvGrpSpPr/>
          <p:nvPr/>
        </p:nvGrpSpPr>
        <p:grpSpPr>
          <a:xfrm>
            <a:off x="10968353" y="1155009"/>
            <a:ext cx="727996" cy="4382463"/>
            <a:chOff x="5891591" y="2045145"/>
            <a:chExt cx="727996" cy="438246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B61ACE5-580D-448D-933E-585DA24B3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591" y="2053728"/>
              <a:ext cx="400050" cy="4373880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7F02CE5-CC3D-48B2-B655-23096973C0B4}"/>
                </a:ext>
              </a:extLst>
            </p:cNvPr>
            <p:cNvGrpSpPr/>
            <p:nvPr/>
          </p:nvGrpSpPr>
          <p:grpSpPr>
            <a:xfrm>
              <a:off x="6012673" y="2045145"/>
              <a:ext cx="606914" cy="4318954"/>
              <a:chOff x="6012673" y="2045145"/>
              <a:chExt cx="606914" cy="431895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24579-2DA3-4F01-BB9F-79A42ED47AD4}"/>
                  </a:ext>
                </a:extLst>
              </p:cNvPr>
              <p:cNvSpPr/>
              <p:nvPr/>
            </p:nvSpPr>
            <p:spPr>
              <a:xfrm>
                <a:off x="6114821" y="2045145"/>
                <a:ext cx="389152" cy="4234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8A00C3F-3A92-4D1D-9A4C-CBB0AEA90AE0}"/>
                  </a:ext>
                </a:extLst>
              </p:cNvPr>
              <p:cNvSpPr txBox="1"/>
              <p:nvPr/>
            </p:nvSpPr>
            <p:spPr>
              <a:xfrm>
                <a:off x="6014574" y="2129224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+ 5.0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F35816C-EFDB-43FF-A372-6FB3BEF0123A}"/>
                  </a:ext>
                </a:extLst>
              </p:cNvPr>
              <p:cNvSpPr txBox="1"/>
              <p:nvPr/>
            </p:nvSpPr>
            <p:spPr>
              <a:xfrm>
                <a:off x="6014574" y="2828587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+ 2.5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E1CC23-BF0F-426A-B211-45EB200719C5}"/>
                  </a:ext>
                </a:extLst>
              </p:cNvPr>
              <p:cNvSpPr txBox="1"/>
              <p:nvPr/>
            </p:nvSpPr>
            <p:spPr>
              <a:xfrm>
                <a:off x="6012673" y="3227611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+ 1.0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752521-F259-4E74-A4DB-D16407B00EA6}"/>
                  </a:ext>
                </a:extLst>
              </p:cNvPr>
              <p:cNvSpPr txBox="1"/>
              <p:nvPr/>
            </p:nvSpPr>
            <p:spPr>
              <a:xfrm>
                <a:off x="6053715" y="40713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23CFD56-742F-4B21-B5C7-CF6F224F1608}"/>
                  </a:ext>
                </a:extLst>
              </p:cNvPr>
              <p:cNvSpPr txBox="1"/>
              <p:nvPr/>
            </p:nvSpPr>
            <p:spPr>
              <a:xfrm>
                <a:off x="6049304" y="6025545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- 5.0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8FCC6CF-B4C5-4F5A-B596-32A491236B34}"/>
                  </a:ext>
                </a:extLst>
              </p:cNvPr>
              <p:cNvSpPr txBox="1"/>
              <p:nvPr/>
            </p:nvSpPr>
            <p:spPr>
              <a:xfrm>
                <a:off x="6057063" y="5287967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- 2.5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6BC4295-1F83-412B-B05C-0ED0B5014F59}"/>
                  </a:ext>
                </a:extLst>
              </p:cNvPr>
              <p:cNvSpPr txBox="1"/>
              <p:nvPr/>
            </p:nvSpPr>
            <p:spPr>
              <a:xfrm>
                <a:off x="6066230" y="4915171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- 1.0</a:t>
                </a:r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0951D12-60F4-4DC8-BD0E-438C9CA46C41}"/>
              </a:ext>
            </a:extLst>
          </p:cNvPr>
          <p:cNvSpPr txBox="1"/>
          <p:nvPr/>
        </p:nvSpPr>
        <p:spPr>
          <a:xfrm>
            <a:off x="604047" y="331141"/>
            <a:ext cx="1342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MAR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DC439BC-81E9-4FB4-92D3-E35D4F17F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17" y="1422717"/>
            <a:ext cx="2251143" cy="3904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604AC24-3E99-41ED-B076-39F0D68A2F86}"/>
              </a:ext>
            </a:extLst>
          </p:cNvPr>
          <p:cNvSpPr txBox="1"/>
          <p:nvPr/>
        </p:nvSpPr>
        <p:spPr>
          <a:xfrm>
            <a:off x="2847917" y="331141"/>
            <a:ext cx="1997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ORCHIDEE-ICE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0FEF49-E514-4086-AC07-0E41190DBE37}"/>
              </a:ext>
            </a:extLst>
          </p:cNvPr>
          <p:cNvSpPr txBox="1"/>
          <p:nvPr/>
        </p:nvSpPr>
        <p:spPr>
          <a:xfrm>
            <a:off x="604047" y="5406837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298 Gt/an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65ECCD-0D01-4E72-B6A1-37E55975DC0D}"/>
              </a:ext>
            </a:extLst>
          </p:cNvPr>
          <p:cNvSpPr txBox="1"/>
          <p:nvPr/>
        </p:nvSpPr>
        <p:spPr>
          <a:xfrm>
            <a:off x="3340958" y="5406837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557 Gt/an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18EFE-33F6-4100-BE70-5DFFBEC52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924" y="1407551"/>
            <a:ext cx="2251143" cy="382480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D2D033B-E1EC-4EB4-8421-DDC628C92DE8}"/>
              </a:ext>
            </a:extLst>
          </p:cNvPr>
          <p:cNvSpPr txBox="1"/>
          <p:nvPr/>
        </p:nvSpPr>
        <p:spPr>
          <a:xfrm>
            <a:off x="5568786" y="315758"/>
            <a:ext cx="215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ORCHIDEE –ALB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6A63D2-C03C-4F1A-BA49-2C7E10B5FE25}"/>
              </a:ext>
            </a:extLst>
          </p:cNvPr>
          <p:cNvSpPr txBox="1"/>
          <p:nvPr/>
        </p:nvSpPr>
        <p:spPr>
          <a:xfrm>
            <a:off x="6164876" y="5386084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441 Gt/an</a:t>
            </a:r>
          </a:p>
        </p:txBody>
      </p:sp>
    </p:spTree>
    <p:extLst>
      <p:ext uri="{BB962C8B-B14F-4D97-AF65-F5344CB8AC3E}">
        <p14:creationId xmlns:p14="http://schemas.microsoft.com/office/powerpoint/2010/main" val="32307271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4FEA1F-0169-4B90-B9D6-5A1EC6C6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67" y="1583414"/>
            <a:ext cx="2189131" cy="369127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B4349D2-DCDD-4BC5-90B1-3BE015007EC2}"/>
              </a:ext>
            </a:extLst>
          </p:cNvPr>
          <p:cNvGrpSpPr/>
          <p:nvPr/>
        </p:nvGrpSpPr>
        <p:grpSpPr>
          <a:xfrm rot="10800000">
            <a:off x="3301688" y="5870172"/>
            <a:ext cx="5558531" cy="987827"/>
            <a:chOff x="585207" y="6081204"/>
            <a:chExt cx="4723215" cy="72629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183EA93-61BF-49BC-86A3-30C09E791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750123" y="4116994"/>
              <a:ext cx="393383" cy="448056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5B19A-306F-4E70-AF19-6E50AEE50A78}"/>
                </a:ext>
              </a:extLst>
            </p:cNvPr>
            <p:cNvSpPr/>
            <p:nvPr/>
          </p:nvSpPr>
          <p:spPr>
            <a:xfrm>
              <a:off x="674703" y="6081204"/>
              <a:ext cx="4554245" cy="29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84E75E5-C298-4038-B33A-5D8FA45258AA}"/>
                </a:ext>
              </a:extLst>
            </p:cNvPr>
            <p:cNvSpPr txBox="1"/>
            <p:nvPr/>
          </p:nvSpPr>
          <p:spPr>
            <a:xfrm rot="10800000">
              <a:off x="4864070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929FF2B-6D80-46BD-903F-049539964750}"/>
                </a:ext>
              </a:extLst>
            </p:cNvPr>
            <p:cNvSpPr txBox="1"/>
            <p:nvPr/>
          </p:nvSpPr>
          <p:spPr>
            <a:xfrm rot="10800000">
              <a:off x="4177725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1F2CF7-481A-4972-8F70-1A78087E421D}"/>
                </a:ext>
              </a:extLst>
            </p:cNvPr>
            <p:cNvSpPr txBox="1"/>
            <p:nvPr/>
          </p:nvSpPr>
          <p:spPr>
            <a:xfrm rot="10800000">
              <a:off x="3352945" y="646809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0.25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EA02B73-008F-408F-983E-863722D93C6E}"/>
                </a:ext>
              </a:extLst>
            </p:cNvPr>
            <p:cNvSpPr txBox="1"/>
            <p:nvPr/>
          </p:nvSpPr>
          <p:spPr>
            <a:xfrm rot="10800000">
              <a:off x="2256289" y="646173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5B9A4A2-1CC3-4C45-9CBC-887E4A7AA31D}"/>
                </a:ext>
              </a:extLst>
            </p:cNvPr>
            <p:cNvSpPr txBox="1"/>
            <p:nvPr/>
          </p:nvSpPr>
          <p:spPr>
            <a:xfrm rot="10800000">
              <a:off x="1554319" y="646757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2.0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79640EF-76A7-42C4-9E91-E62DBA46F74C}"/>
                </a:ext>
              </a:extLst>
            </p:cNvPr>
            <p:cNvSpPr txBox="1"/>
            <p:nvPr/>
          </p:nvSpPr>
          <p:spPr>
            <a:xfrm rot="10800000">
              <a:off x="585207" y="6463841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4.0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999BE44C-1066-4F63-A42F-D4B16DA4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" y="1521735"/>
            <a:ext cx="2258370" cy="388057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4F08C00-DE0B-4D22-82B2-3AAE193426AB}"/>
              </a:ext>
            </a:extLst>
          </p:cNvPr>
          <p:cNvSpPr txBox="1"/>
          <p:nvPr/>
        </p:nvSpPr>
        <p:spPr>
          <a:xfrm>
            <a:off x="379608" y="5458481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366 Gt/an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0829F9B-EF3C-4A61-8B50-5D6A7889B7EE}"/>
              </a:ext>
            </a:extLst>
          </p:cNvPr>
          <p:cNvSpPr txBox="1"/>
          <p:nvPr/>
        </p:nvSpPr>
        <p:spPr>
          <a:xfrm>
            <a:off x="6073924" y="5373696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193 Gt/an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74EAA28-8BE1-4BCF-B078-5AA9BAAE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916" y="1546285"/>
            <a:ext cx="2162063" cy="3728403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E584FB4C-39F3-499F-AEEF-43D7C2F36564}"/>
              </a:ext>
            </a:extLst>
          </p:cNvPr>
          <p:cNvSpPr txBox="1"/>
          <p:nvPr/>
        </p:nvSpPr>
        <p:spPr>
          <a:xfrm>
            <a:off x="604047" y="751550"/>
            <a:ext cx="1342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MAR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CFD5917-99AE-4793-AE4C-45BA488236A5}"/>
              </a:ext>
            </a:extLst>
          </p:cNvPr>
          <p:cNvSpPr txBox="1"/>
          <p:nvPr/>
        </p:nvSpPr>
        <p:spPr>
          <a:xfrm>
            <a:off x="2747248" y="751550"/>
            <a:ext cx="2198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ORCHIDEE-ICE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59DB409-41CF-43B9-9FA6-DC6262054758}"/>
              </a:ext>
            </a:extLst>
          </p:cNvPr>
          <p:cNvSpPr txBox="1"/>
          <p:nvPr/>
        </p:nvSpPr>
        <p:spPr>
          <a:xfrm>
            <a:off x="5468118" y="736167"/>
            <a:ext cx="23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ORCHIDEE –ALB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778D2D0-452E-401C-ABFA-59277D780396}"/>
              </a:ext>
            </a:extLst>
          </p:cNvPr>
          <p:cNvSpPr txBox="1"/>
          <p:nvPr/>
        </p:nvSpPr>
        <p:spPr>
          <a:xfrm>
            <a:off x="3205637" y="5418290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94 Gt/an</a:t>
            </a:r>
          </a:p>
        </p:txBody>
      </p:sp>
    </p:spTree>
    <p:extLst>
      <p:ext uri="{BB962C8B-B14F-4D97-AF65-F5344CB8AC3E}">
        <p14:creationId xmlns:p14="http://schemas.microsoft.com/office/powerpoint/2010/main" val="197666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ZoneTexte 39"/>
          <p:cNvSpPr txBox="1"/>
          <p:nvPr/>
        </p:nvSpPr>
        <p:spPr>
          <a:xfrm>
            <a:off x="932510" y="4901186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82 Gt/an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3426764" y="4906358"/>
            <a:ext cx="13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37 Gt Gt/an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7C1635C-26C3-48C6-A0AD-5483104E8C4F}"/>
              </a:ext>
            </a:extLst>
          </p:cNvPr>
          <p:cNvGrpSpPr/>
          <p:nvPr/>
        </p:nvGrpSpPr>
        <p:grpSpPr>
          <a:xfrm>
            <a:off x="2746910" y="5544111"/>
            <a:ext cx="4819146" cy="1068913"/>
            <a:chOff x="6980660" y="5140173"/>
            <a:chExt cx="4819146" cy="1068913"/>
          </a:xfrm>
        </p:grpSpPr>
        <p:sp>
          <p:nvSpPr>
            <p:cNvPr id="35" name="Rectangle 34"/>
            <p:cNvSpPr/>
            <p:nvPr/>
          </p:nvSpPr>
          <p:spPr>
            <a:xfrm>
              <a:off x="7028898" y="5480238"/>
              <a:ext cx="4652935" cy="183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6980660" y="5140173"/>
              <a:ext cx="4819146" cy="348740"/>
              <a:chOff x="7072089" y="5564164"/>
              <a:chExt cx="4819146" cy="348740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7072089" y="5566491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- 0.2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210469" y="5564164"/>
                <a:ext cx="6575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- 0.03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9180979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0.0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746190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0.2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0615660" y="5574350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0.5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11446883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0.8</a:t>
                </a:r>
              </a:p>
            </p:txBody>
          </p:sp>
        </p:grp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9230485" y="3340098"/>
              <a:ext cx="366713" cy="4527233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9355365" y="5865396"/>
              <a:ext cx="2222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0044247" y="5901309"/>
              <a:ext cx="1058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Sublimation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7203998" y="5865396"/>
              <a:ext cx="20980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7674427" y="5893781"/>
              <a:ext cx="11960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Condensation</a:t>
              </a:r>
            </a:p>
          </p:txBody>
        </p:sp>
      </p:grpSp>
      <p:pic>
        <p:nvPicPr>
          <p:cNvPr id="27" name="Image 26">
            <a:extLst>
              <a:ext uri="{FF2B5EF4-FFF2-40B4-BE49-F238E27FC236}">
                <a16:creationId xmlns:a16="http://schemas.microsoft.com/office/drawing/2014/main" id="{939D43B4-A1D7-4B2C-9704-D156B5D75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44" y="983677"/>
            <a:ext cx="2203609" cy="383786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6724133-27FF-4D46-945F-0289729A2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429" y="1029234"/>
            <a:ext cx="2154592" cy="373703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5BE2A4E8-4420-4FC3-B091-997BA583F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5677" y="1029234"/>
            <a:ext cx="2199875" cy="3754247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6F4EA6A7-FCB0-45A3-8E82-5BC54329F4F6}"/>
              </a:ext>
            </a:extLst>
          </p:cNvPr>
          <p:cNvSpPr txBox="1"/>
          <p:nvPr/>
        </p:nvSpPr>
        <p:spPr>
          <a:xfrm>
            <a:off x="6313662" y="4955462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57 Gt/an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E513D6C-7F03-451A-962A-A3D60D5A7CC7}"/>
              </a:ext>
            </a:extLst>
          </p:cNvPr>
          <p:cNvSpPr txBox="1"/>
          <p:nvPr/>
        </p:nvSpPr>
        <p:spPr>
          <a:xfrm>
            <a:off x="537167" y="183996"/>
            <a:ext cx="18144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Sublimation MAR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F7E18FB4-38A3-4ECD-AC00-3AFE239A98B1}"/>
              </a:ext>
            </a:extLst>
          </p:cNvPr>
          <p:cNvSpPr txBox="1"/>
          <p:nvPr/>
        </p:nvSpPr>
        <p:spPr>
          <a:xfrm>
            <a:off x="2615171" y="138984"/>
            <a:ext cx="26908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Sublimation ORCHIDEE-ICE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222297EC-7162-4B37-BA97-F7E74F03900B}"/>
              </a:ext>
            </a:extLst>
          </p:cNvPr>
          <p:cNvSpPr txBox="1"/>
          <p:nvPr/>
        </p:nvSpPr>
        <p:spPr>
          <a:xfrm>
            <a:off x="5309282" y="138984"/>
            <a:ext cx="28511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Sublimation ORCHIDEE –ALB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</p:spTree>
    <p:extLst>
      <p:ext uri="{BB962C8B-B14F-4D97-AF65-F5344CB8AC3E}">
        <p14:creationId xmlns:p14="http://schemas.microsoft.com/office/powerpoint/2010/main" val="3413602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B3416AB3-2CE6-40EF-9A6C-69ADC3483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99" y="1407550"/>
            <a:ext cx="2256477" cy="3878154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4ADB2561-EA92-465B-9CB1-71DD8DBF795E}"/>
              </a:ext>
            </a:extLst>
          </p:cNvPr>
          <p:cNvGrpSpPr/>
          <p:nvPr/>
        </p:nvGrpSpPr>
        <p:grpSpPr>
          <a:xfrm>
            <a:off x="10968353" y="1155009"/>
            <a:ext cx="727996" cy="4382463"/>
            <a:chOff x="5891591" y="2045145"/>
            <a:chExt cx="727996" cy="438246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B61ACE5-580D-448D-933E-585DA24B3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91591" y="2053728"/>
              <a:ext cx="400050" cy="4373880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7F02CE5-CC3D-48B2-B655-23096973C0B4}"/>
                </a:ext>
              </a:extLst>
            </p:cNvPr>
            <p:cNvGrpSpPr/>
            <p:nvPr/>
          </p:nvGrpSpPr>
          <p:grpSpPr>
            <a:xfrm>
              <a:off x="6012673" y="2045145"/>
              <a:ext cx="606914" cy="4318954"/>
              <a:chOff x="6012673" y="2045145"/>
              <a:chExt cx="606914" cy="431895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24579-2DA3-4F01-BB9F-79A42ED47AD4}"/>
                  </a:ext>
                </a:extLst>
              </p:cNvPr>
              <p:cNvSpPr/>
              <p:nvPr/>
            </p:nvSpPr>
            <p:spPr>
              <a:xfrm>
                <a:off x="6114821" y="2045145"/>
                <a:ext cx="389152" cy="4234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8A00C3F-3A92-4D1D-9A4C-CBB0AEA90AE0}"/>
                  </a:ext>
                </a:extLst>
              </p:cNvPr>
              <p:cNvSpPr txBox="1"/>
              <p:nvPr/>
            </p:nvSpPr>
            <p:spPr>
              <a:xfrm>
                <a:off x="6014574" y="2129224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+ 5.0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F35816C-EFDB-43FF-A372-6FB3BEF0123A}"/>
                  </a:ext>
                </a:extLst>
              </p:cNvPr>
              <p:cNvSpPr txBox="1"/>
              <p:nvPr/>
            </p:nvSpPr>
            <p:spPr>
              <a:xfrm>
                <a:off x="6014574" y="2828587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+ 2.5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E1CC23-BF0F-426A-B211-45EB200719C5}"/>
                  </a:ext>
                </a:extLst>
              </p:cNvPr>
              <p:cNvSpPr txBox="1"/>
              <p:nvPr/>
            </p:nvSpPr>
            <p:spPr>
              <a:xfrm>
                <a:off x="6012673" y="3227611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+ 1.0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752521-F259-4E74-A4DB-D16407B00EA6}"/>
                  </a:ext>
                </a:extLst>
              </p:cNvPr>
              <p:cNvSpPr txBox="1"/>
              <p:nvPr/>
            </p:nvSpPr>
            <p:spPr>
              <a:xfrm>
                <a:off x="6053715" y="40713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23CFD56-742F-4B21-B5C7-CF6F224F1608}"/>
                  </a:ext>
                </a:extLst>
              </p:cNvPr>
              <p:cNvSpPr txBox="1"/>
              <p:nvPr/>
            </p:nvSpPr>
            <p:spPr>
              <a:xfrm>
                <a:off x="6049304" y="6025545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- 5.0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8FCC6CF-B4C5-4F5A-B596-32A491236B34}"/>
                  </a:ext>
                </a:extLst>
              </p:cNvPr>
              <p:cNvSpPr txBox="1"/>
              <p:nvPr/>
            </p:nvSpPr>
            <p:spPr>
              <a:xfrm>
                <a:off x="6057063" y="5287967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- 2.5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6BC4295-1F83-412B-B05C-0ED0B5014F59}"/>
                  </a:ext>
                </a:extLst>
              </p:cNvPr>
              <p:cNvSpPr txBox="1"/>
              <p:nvPr/>
            </p:nvSpPr>
            <p:spPr>
              <a:xfrm>
                <a:off x="6066230" y="4915171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- 1.0</a:t>
                </a:r>
              </a:p>
            </p:txBody>
          </p:sp>
        </p:grpSp>
      </p:grpSp>
      <p:sp>
        <p:nvSpPr>
          <p:cNvPr id="16" name="ZoneTexte 15">
            <a:extLst>
              <a:ext uri="{FF2B5EF4-FFF2-40B4-BE49-F238E27FC236}">
                <a16:creationId xmlns:a16="http://schemas.microsoft.com/office/drawing/2014/main" id="{90951D12-60F4-4DC8-BD0E-438C9CA46C41}"/>
              </a:ext>
            </a:extLst>
          </p:cNvPr>
          <p:cNvSpPr txBox="1"/>
          <p:nvPr/>
        </p:nvSpPr>
        <p:spPr>
          <a:xfrm>
            <a:off x="604047" y="331141"/>
            <a:ext cx="1342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MAR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DC439BC-81E9-4FB4-92D3-E35D4F17F9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917" y="1422717"/>
            <a:ext cx="2251143" cy="3904826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604AC24-3E99-41ED-B076-39F0D68A2F86}"/>
              </a:ext>
            </a:extLst>
          </p:cNvPr>
          <p:cNvSpPr txBox="1"/>
          <p:nvPr/>
        </p:nvSpPr>
        <p:spPr>
          <a:xfrm>
            <a:off x="2847917" y="331141"/>
            <a:ext cx="199721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ORCHIDEE-ICE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070FEF49-E514-4086-AC07-0E41190DBE37}"/>
              </a:ext>
            </a:extLst>
          </p:cNvPr>
          <p:cNvSpPr txBox="1"/>
          <p:nvPr/>
        </p:nvSpPr>
        <p:spPr>
          <a:xfrm>
            <a:off x="604047" y="5406837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298 Gt/an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6C65ECCD-0D01-4E72-B6A1-37E55975DC0D}"/>
              </a:ext>
            </a:extLst>
          </p:cNvPr>
          <p:cNvSpPr txBox="1"/>
          <p:nvPr/>
        </p:nvSpPr>
        <p:spPr>
          <a:xfrm>
            <a:off x="3340958" y="5406837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557 Gt/an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0E18EFE-33F6-4100-BE70-5DFFBEC52F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2924" y="1407551"/>
            <a:ext cx="2251143" cy="3824809"/>
          </a:xfrm>
          <a:prstGeom prst="rect">
            <a:avLst/>
          </a:prstGeom>
        </p:spPr>
      </p:pic>
      <p:sp>
        <p:nvSpPr>
          <p:cNvPr id="22" name="ZoneTexte 21">
            <a:extLst>
              <a:ext uri="{FF2B5EF4-FFF2-40B4-BE49-F238E27FC236}">
                <a16:creationId xmlns:a16="http://schemas.microsoft.com/office/drawing/2014/main" id="{2D2D033B-E1EC-4EB4-8421-DDC628C92DE8}"/>
              </a:ext>
            </a:extLst>
          </p:cNvPr>
          <p:cNvSpPr txBox="1"/>
          <p:nvPr/>
        </p:nvSpPr>
        <p:spPr>
          <a:xfrm>
            <a:off x="5568786" y="315758"/>
            <a:ext cx="2157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ORCHIDEE –ALB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FB6A63D2-C03C-4F1A-BA49-2C7E10B5FE25}"/>
              </a:ext>
            </a:extLst>
          </p:cNvPr>
          <p:cNvSpPr txBox="1"/>
          <p:nvPr/>
        </p:nvSpPr>
        <p:spPr>
          <a:xfrm>
            <a:off x="6164876" y="5386084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441 Gt/an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98848DE2-5706-439C-AFEE-7EA243222219}"/>
              </a:ext>
            </a:extLst>
          </p:cNvPr>
          <p:cNvSpPr txBox="1"/>
          <p:nvPr/>
        </p:nvSpPr>
        <p:spPr>
          <a:xfrm>
            <a:off x="8305515" y="314629"/>
            <a:ext cx="23702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/>
              <a:t>SMB ORCHIDEE –VISCO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06BBAC0E-663B-4B68-91F2-67F8F811510C}"/>
              </a:ext>
            </a:extLst>
          </p:cNvPr>
          <p:cNvSpPr txBox="1"/>
          <p:nvPr/>
        </p:nvSpPr>
        <p:spPr>
          <a:xfrm>
            <a:off x="8779677" y="5327543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263 Gt/an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06B19C2-571B-4FC9-A3F6-24E867031D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1061" y="1407550"/>
            <a:ext cx="2224471" cy="382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11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84FEA1F-0169-4B90-B9D6-5A1EC6C643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5067" y="1583414"/>
            <a:ext cx="2189131" cy="3691274"/>
          </a:xfrm>
          <a:prstGeom prst="rect">
            <a:avLst/>
          </a:prstGeom>
        </p:spPr>
      </p:pic>
      <p:grpSp>
        <p:nvGrpSpPr>
          <p:cNvPr id="7" name="Groupe 6">
            <a:extLst>
              <a:ext uri="{FF2B5EF4-FFF2-40B4-BE49-F238E27FC236}">
                <a16:creationId xmlns:a16="http://schemas.microsoft.com/office/drawing/2014/main" id="{9B4349D2-DCDD-4BC5-90B1-3BE015007EC2}"/>
              </a:ext>
            </a:extLst>
          </p:cNvPr>
          <p:cNvGrpSpPr/>
          <p:nvPr/>
        </p:nvGrpSpPr>
        <p:grpSpPr>
          <a:xfrm rot="10800000">
            <a:off x="3301688" y="5870172"/>
            <a:ext cx="5558531" cy="987827"/>
            <a:chOff x="585207" y="6081204"/>
            <a:chExt cx="4723215" cy="726295"/>
          </a:xfrm>
        </p:grpSpPr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6183EA93-61BF-49BC-86A3-30C09E7914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2750123" y="4116994"/>
              <a:ext cx="393383" cy="448056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175B19A-306F-4E70-AF19-6E50AEE50A78}"/>
                </a:ext>
              </a:extLst>
            </p:cNvPr>
            <p:cNvSpPr/>
            <p:nvPr/>
          </p:nvSpPr>
          <p:spPr>
            <a:xfrm>
              <a:off x="674703" y="6081204"/>
              <a:ext cx="4554245" cy="29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84E75E5-C298-4038-B33A-5D8FA45258AA}"/>
                </a:ext>
              </a:extLst>
            </p:cNvPr>
            <p:cNvSpPr txBox="1"/>
            <p:nvPr/>
          </p:nvSpPr>
          <p:spPr>
            <a:xfrm rot="10800000">
              <a:off x="4864070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0.0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0929FF2B-6D80-46BD-903F-049539964750}"/>
                </a:ext>
              </a:extLst>
            </p:cNvPr>
            <p:cNvSpPr txBox="1"/>
            <p:nvPr/>
          </p:nvSpPr>
          <p:spPr>
            <a:xfrm rot="10800000">
              <a:off x="4177725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0.1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261F2CF7-481A-4972-8F70-1A78087E421D}"/>
                </a:ext>
              </a:extLst>
            </p:cNvPr>
            <p:cNvSpPr txBox="1"/>
            <p:nvPr/>
          </p:nvSpPr>
          <p:spPr>
            <a:xfrm rot="10800000">
              <a:off x="3352945" y="646809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0.25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3EA02B73-008F-408F-983E-863722D93C6E}"/>
                </a:ext>
              </a:extLst>
            </p:cNvPr>
            <p:cNvSpPr txBox="1"/>
            <p:nvPr/>
          </p:nvSpPr>
          <p:spPr>
            <a:xfrm rot="10800000">
              <a:off x="2256289" y="646173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0.5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55B9A4A2-1CC3-4C45-9CBC-887E4A7AA31D}"/>
                </a:ext>
              </a:extLst>
            </p:cNvPr>
            <p:cNvSpPr txBox="1"/>
            <p:nvPr/>
          </p:nvSpPr>
          <p:spPr>
            <a:xfrm rot="10800000">
              <a:off x="1554319" y="646757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2.0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C79640EF-76A7-42C4-9E91-E62DBA46F74C}"/>
                </a:ext>
              </a:extLst>
            </p:cNvPr>
            <p:cNvSpPr txBox="1"/>
            <p:nvPr/>
          </p:nvSpPr>
          <p:spPr>
            <a:xfrm rot="10800000">
              <a:off x="585207" y="6463841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4.0</a:t>
              </a:r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999BE44C-1066-4F63-A42F-D4B16DA4CA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23" y="1521735"/>
            <a:ext cx="2258370" cy="3880579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14F08C00-DE0B-4D22-82B2-3AAE193426AB}"/>
              </a:ext>
            </a:extLst>
          </p:cNvPr>
          <p:cNvSpPr txBox="1"/>
          <p:nvPr/>
        </p:nvSpPr>
        <p:spPr>
          <a:xfrm>
            <a:off x="379608" y="5458481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366 Gt/an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E0829F9B-EF3C-4A61-8B50-5D6A7889B7EE}"/>
              </a:ext>
            </a:extLst>
          </p:cNvPr>
          <p:cNvSpPr txBox="1"/>
          <p:nvPr/>
        </p:nvSpPr>
        <p:spPr>
          <a:xfrm>
            <a:off x="6073924" y="5373696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193 Gt/an</a:t>
            </a:r>
          </a:p>
        </p:txBody>
      </p:sp>
      <p:pic>
        <p:nvPicPr>
          <p:cNvPr id="43" name="Image 42">
            <a:extLst>
              <a:ext uri="{FF2B5EF4-FFF2-40B4-BE49-F238E27FC236}">
                <a16:creationId xmlns:a16="http://schemas.microsoft.com/office/drawing/2014/main" id="{474EAA28-8BE1-4BCF-B078-5AA9BAAED1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1916" y="1546285"/>
            <a:ext cx="2162063" cy="372840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03BCEA36-8317-4BD9-AA64-958C7B5418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195" y="1616797"/>
            <a:ext cx="2155272" cy="3657892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E584FB4C-39F3-499F-AEEF-43D7C2F36564}"/>
              </a:ext>
            </a:extLst>
          </p:cNvPr>
          <p:cNvSpPr txBox="1"/>
          <p:nvPr/>
        </p:nvSpPr>
        <p:spPr>
          <a:xfrm>
            <a:off x="604047" y="751550"/>
            <a:ext cx="13420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MAR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DCFD5917-99AE-4793-AE4C-45BA488236A5}"/>
              </a:ext>
            </a:extLst>
          </p:cNvPr>
          <p:cNvSpPr txBox="1"/>
          <p:nvPr/>
        </p:nvSpPr>
        <p:spPr>
          <a:xfrm>
            <a:off x="2747248" y="751550"/>
            <a:ext cx="2198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ORCHIDEE-ICE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F59DB409-41CF-43B9-9FA6-DC6262054758}"/>
              </a:ext>
            </a:extLst>
          </p:cNvPr>
          <p:cNvSpPr txBox="1"/>
          <p:nvPr/>
        </p:nvSpPr>
        <p:spPr>
          <a:xfrm>
            <a:off x="5468118" y="736167"/>
            <a:ext cx="23588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ORCHIDEE –ALB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85EFBD9B-7215-49A2-BD65-414E08C1B900}"/>
              </a:ext>
            </a:extLst>
          </p:cNvPr>
          <p:cNvSpPr txBox="1"/>
          <p:nvPr/>
        </p:nvSpPr>
        <p:spPr>
          <a:xfrm>
            <a:off x="8204848" y="735038"/>
            <a:ext cx="2571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/>
              <a:t>Runoff</a:t>
            </a:r>
            <a:r>
              <a:rPr lang="fr-FR" dirty="0"/>
              <a:t> ORCHIDEE –VISCO</a:t>
            </a:r>
          </a:p>
          <a:p>
            <a:pPr algn="ctr"/>
            <a:r>
              <a:rPr lang="fr-FR" dirty="0"/>
              <a:t>2000 – 2018</a:t>
            </a:r>
          </a:p>
          <a:p>
            <a:pPr algn="ctr"/>
            <a:r>
              <a:rPr lang="fr-FR" dirty="0"/>
              <a:t>(mm/j)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5778D2D0-452E-401C-ABFA-59277D780396}"/>
              </a:ext>
            </a:extLst>
          </p:cNvPr>
          <p:cNvSpPr txBox="1"/>
          <p:nvPr/>
        </p:nvSpPr>
        <p:spPr>
          <a:xfrm>
            <a:off x="3205637" y="5418290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94 Gt/an</a:t>
            </a: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8963DCE9-D3E9-4AF6-9D30-E2EF5E3746D8}"/>
              </a:ext>
            </a:extLst>
          </p:cNvPr>
          <p:cNvSpPr txBox="1"/>
          <p:nvPr/>
        </p:nvSpPr>
        <p:spPr>
          <a:xfrm>
            <a:off x="9137657" y="5458481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372 Gt/an</a:t>
            </a:r>
          </a:p>
        </p:txBody>
      </p:sp>
    </p:spTree>
    <p:extLst>
      <p:ext uri="{BB962C8B-B14F-4D97-AF65-F5344CB8AC3E}">
        <p14:creationId xmlns:p14="http://schemas.microsoft.com/office/powerpoint/2010/main" val="4289682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3D77EDDA-5971-44B3-A6CF-54C878666B47}"/>
              </a:ext>
            </a:extLst>
          </p:cNvPr>
          <p:cNvSpPr txBox="1"/>
          <p:nvPr/>
        </p:nvSpPr>
        <p:spPr>
          <a:xfrm>
            <a:off x="0" y="16050"/>
            <a:ext cx="2483372" cy="58477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la suite 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F378DFF9-6E18-408E-BFCD-3B52FD8C3C84}"/>
              </a:ext>
            </a:extLst>
          </p:cNvPr>
          <p:cNvSpPr txBox="1"/>
          <p:nvPr/>
        </p:nvSpPr>
        <p:spPr>
          <a:xfrm>
            <a:off x="1035436" y="1678387"/>
            <a:ext cx="8749587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fr-F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Optimisation des paramètres (assimilation de données) </a:t>
            </a:r>
            <a:r>
              <a:rPr lang="fr-FR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Présentation Nina</a:t>
            </a:r>
          </a:p>
          <a:p>
            <a:pPr marL="285750" indent="-285750" algn="just"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Application du modèle à d’autres calottes et/ou glaciers     Passé  (</a:t>
            </a:r>
            <a:r>
              <a:rPr lang="fr-FR" sz="2400" b="1" dirty="0" err="1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e.g</a:t>
            </a:r>
            <a:r>
              <a:rPr lang="fr-FR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fr-FR" sz="2400" b="1" dirty="0" err="1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Eémien</a:t>
            </a:r>
            <a:r>
              <a:rPr lang="fr-FR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) / Futur </a:t>
            </a:r>
          </a:p>
          <a:p>
            <a:pPr marL="285750" indent="-285750" algn="just">
              <a:spcAft>
                <a:spcPts val="3600"/>
              </a:spcAft>
              <a:buFont typeface="Wingdings" panose="05000000000000000000" pitchFamily="2" charset="2"/>
              <a:buChar char="q"/>
            </a:pPr>
            <a:r>
              <a:rPr lang="fr-FR" sz="2400" b="1" dirty="0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Couplage IPSL – calottes  Prise en compte des rétroactions (bilan énergétique, flux d’eau douce, niveau marin</a:t>
            </a:r>
            <a:r>
              <a:rPr lang="fr-FR" sz="2400" b="1">
                <a:solidFill>
                  <a:srgbClr val="5B9BD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atmosphère…)</a:t>
            </a:r>
            <a:endParaRPr lang="fr-FR" sz="2400" b="1" dirty="0">
              <a:solidFill>
                <a:srgbClr val="5B9B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324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1F1C8025-10EA-4531-BAC0-4AAA77877291}"/>
              </a:ext>
            </a:extLst>
          </p:cNvPr>
          <p:cNvSpPr txBox="1"/>
          <p:nvPr/>
        </p:nvSpPr>
        <p:spPr>
          <a:xfrm>
            <a:off x="0" y="0"/>
            <a:ext cx="3034805" cy="707886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383C0B4-B204-4036-84E2-EE68E835E831}"/>
              </a:ext>
            </a:extLst>
          </p:cNvPr>
          <p:cNvSpPr txBox="1"/>
          <p:nvPr/>
        </p:nvSpPr>
        <p:spPr>
          <a:xfrm>
            <a:off x="258873" y="1114856"/>
            <a:ext cx="11305127" cy="2143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400" dirty="0"/>
              <a:t>Bonne représentation du bilan de masse de surface des calottes et des glaciers :</a:t>
            </a:r>
          </a:p>
          <a:p>
            <a:pPr lvl="1" algn="ctr">
              <a:lnSpc>
                <a:spcPct val="120000"/>
              </a:lnSpc>
              <a:spcAft>
                <a:spcPts val="1200"/>
              </a:spcAft>
            </a:pPr>
            <a:r>
              <a:rPr lang="fr-FR" sz="2400" dirty="0">
                <a:solidFill>
                  <a:srgbClr val="FF0000"/>
                </a:solidFill>
              </a:rPr>
              <a:t>SMB = Précipitations (liquides + solides) – Ablation – Sublimation  </a:t>
            </a:r>
            <a:endParaRPr lang="fr-FR" sz="2400" dirty="0"/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fr-FR" sz="2400" dirty="0"/>
              <a:t>Bonne représentation des processus au sein du manteau neigeux pour tous les types de surface (végétation, sol nu, </a:t>
            </a:r>
            <a:r>
              <a:rPr lang="fr-FR" sz="2400" dirty="0">
                <a:solidFill>
                  <a:srgbClr val="FF0000"/>
                </a:solidFill>
              </a:rPr>
              <a:t>calottes et glaciers</a:t>
            </a:r>
            <a:r>
              <a:rPr lang="fr-FR" sz="2400" dirty="0"/>
              <a:t>)</a:t>
            </a:r>
          </a:p>
        </p:txBody>
      </p:sp>
      <p:sp>
        <p:nvSpPr>
          <p:cNvPr id="2" name="Flèche : droite 1">
            <a:extLst>
              <a:ext uri="{FF2B5EF4-FFF2-40B4-BE49-F238E27FC236}">
                <a16:creationId xmlns:a16="http://schemas.microsoft.com/office/drawing/2014/main" id="{73423BF5-655B-4CCE-9F72-2653ADE60356}"/>
              </a:ext>
            </a:extLst>
          </p:cNvPr>
          <p:cNvSpPr/>
          <p:nvPr/>
        </p:nvSpPr>
        <p:spPr>
          <a:xfrm>
            <a:off x="118150" y="3575122"/>
            <a:ext cx="1258529" cy="747252"/>
          </a:xfrm>
          <a:prstGeom prst="rightArrow">
            <a:avLst/>
          </a:prstGeom>
          <a:solidFill>
            <a:srgbClr val="5B9BD5"/>
          </a:solidFill>
          <a:ln w="28575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87880-92B0-4A94-8617-4AE99A534577}"/>
              </a:ext>
            </a:extLst>
          </p:cNvPr>
          <p:cNvSpPr txBox="1"/>
          <p:nvPr/>
        </p:nvSpPr>
        <p:spPr>
          <a:xfrm>
            <a:off x="1498930" y="3705420"/>
            <a:ext cx="10053084" cy="523220"/>
          </a:xfrm>
          <a:prstGeom prst="rect">
            <a:avLst/>
          </a:prstGeom>
          <a:solidFill>
            <a:srgbClr val="5B9BD5"/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</a:rPr>
              <a:t>Objectif développement : Couplage IPSL-CM – Modèle de calottes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1EF6B-EF49-4F67-BFBB-F68F3F94CAB1}"/>
              </a:ext>
            </a:extLst>
          </p:cNvPr>
          <p:cNvSpPr/>
          <p:nvPr/>
        </p:nvSpPr>
        <p:spPr>
          <a:xfrm>
            <a:off x="258873" y="5166773"/>
            <a:ext cx="4600511" cy="1392369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/>
              <a:t>Compréhension des évolutions passées, récente et future des calottes et glaciers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A07CAA-3D95-47AB-907F-13A4EEE6B76F}"/>
              </a:ext>
            </a:extLst>
          </p:cNvPr>
          <p:cNvSpPr/>
          <p:nvPr/>
        </p:nvSpPr>
        <p:spPr>
          <a:xfrm>
            <a:off x="6372036" y="5386549"/>
            <a:ext cx="5072549" cy="949171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fr-FR" sz="2400" b="1" dirty="0"/>
              <a:t>Impact de l’évolution des calottes et glaciers sur l’atmosphère et l’océan</a:t>
            </a:r>
          </a:p>
        </p:txBody>
      </p:sp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5A9581D4-7C52-4050-B266-68D18DA0899E}"/>
              </a:ext>
            </a:extLst>
          </p:cNvPr>
          <p:cNvSpPr/>
          <p:nvPr/>
        </p:nvSpPr>
        <p:spPr>
          <a:xfrm>
            <a:off x="5070765" y="5634844"/>
            <a:ext cx="1089890" cy="452582"/>
          </a:xfrm>
          <a:prstGeom prst="leftRightArrow">
            <a:avLst/>
          </a:prstGeom>
          <a:solidFill>
            <a:srgbClr val="FFFFCC"/>
          </a:solidFill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7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16050"/>
            <a:ext cx="5873724" cy="584775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Modèles de manteau neigeux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" y="938077"/>
            <a:ext cx="4549322" cy="1518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400" b="1" dirty="0">
                <a:solidFill>
                  <a:srgbClr val="000099"/>
                </a:solidFill>
              </a:rPr>
              <a:t>1/ Modèles à 1 couche</a:t>
            </a:r>
          </a:p>
          <a:p>
            <a:pPr marL="537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Densité de la neige constante</a:t>
            </a:r>
          </a:p>
          <a:p>
            <a:pPr marL="537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Albédo constant / paramétrisation simplifiée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11264" y="957830"/>
            <a:ext cx="7477601" cy="2051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400" b="1" dirty="0">
                <a:solidFill>
                  <a:srgbClr val="000099"/>
                </a:solidFill>
              </a:rPr>
              <a:t>2/ Modèles complexes</a:t>
            </a:r>
          </a:p>
          <a:p>
            <a:pPr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Paramétrisations physiques des différents processus (y compris le métamorphisme)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Résolution verticale ++ 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Temps de calcul élevé (problème pour le couplage avec les modèles atmosphériques globaux)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549322" y="3689308"/>
            <a:ext cx="7286625" cy="2580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sz="2400" b="1" dirty="0">
                <a:solidFill>
                  <a:srgbClr val="000099"/>
                </a:solidFill>
              </a:rPr>
              <a:t>3/ Modèles de complexité intermédiaire</a:t>
            </a:r>
            <a:endParaRPr lang="fr-FR" sz="2400" b="1" dirty="0"/>
          </a:p>
          <a:p>
            <a:pPr marL="537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Basés sur la seconde catégorie mais avec des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paramétrisations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simplifiées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Prise en compte des modifications de l’albédo (vieillissement de la neige)</a:t>
            </a:r>
          </a:p>
          <a:p>
            <a:pPr marL="537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Faible résolution verticale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Couplage atmosphère – neige – surface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2000"/>
            <a:endParaRPr lang="fr-FR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14" y="3079086"/>
            <a:ext cx="1946529" cy="3475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093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423"/>
            <a:ext cx="2480166" cy="523220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Explicitsnow</a:t>
            </a:r>
            <a:r>
              <a:rPr lang="fr-F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632216"/>
            <a:ext cx="11924145" cy="828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Initialement développé par Aaron Boone au CNRM (Météo-France)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700" dirty="0">
                <a:latin typeface="Arial" panose="020B0604020202020204" pitchFamily="34" charset="0"/>
                <a:cs typeface="Arial" panose="020B0604020202020204" pitchFamily="34" charset="0"/>
              </a:rPr>
              <a:t>Adapté en 2012 par Tao Wang au LSCE : implémentation dans le modèle de surface ORCHIDEE (Wang et al. 2013)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164363" y="2827114"/>
            <a:ext cx="6581637" cy="2872581"/>
          </a:xfrm>
          <a:prstGeom prst="rect">
            <a:avLst/>
          </a:prstGeom>
          <a:solidFill>
            <a:schemeClr val="bg2"/>
          </a:solidFill>
          <a:ln w="19050"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fr-FR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Principaux processus : 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Equation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diffusive de la chaleur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Compaction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Percolation (eau de fonte)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Rétention d’eau, Regel, Sublimation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Runoff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Vieillissement de la neige</a:t>
            </a:r>
          </a:p>
          <a:p>
            <a:pPr marL="358775" indent="4763">
              <a:spcAft>
                <a:spcPts val="6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</a:t>
            </a: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Prise en compte des changements d’albédo et de densité</a:t>
            </a:r>
          </a:p>
        </p:txBody>
      </p:sp>
      <p:grpSp>
        <p:nvGrpSpPr>
          <p:cNvPr id="13" name="Groupe 12"/>
          <p:cNvGrpSpPr/>
          <p:nvPr/>
        </p:nvGrpSpPr>
        <p:grpSpPr>
          <a:xfrm>
            <a:off x="6753357" y="1603308"/>
            <a:ext cx="3704511" cy="4600249"/>
            <a:chOff x="4039637" y="1926421"/>
            <a:chExt cx="3840028" cy="4709766"/>
          </a:xfrm>
        </p:grpSpPr>
        <p:grpSp>
          <p:nvGrpSpPr>
            <p:cNvPr id="6" name="Groupe 5"/>
            <p:cNvGrpSpPr/>
            <p:nvPr/>
          </p:nvGrpSpPr>
          <p:grpSpPr>
            <a:xfrm>
              <a:off x="4230373" y="3793856"/>
              <a:ext cx="3284905" cy="2133597"/>
              <a:chOff x="7152238" y="1711105"/>
              <a:chExt cx="3284905" cy="2133597"/>
            </a:xfrm>
          </p:grpSpPr>
          <p:cxnSp>
            <p:nvCxnSpPr>
              <p:cNvPr id="7" name="Connecteur droit 6"/>
              <p:cNvCxnSpPr/>
              <p:nvPr/>
            </p:nvCxnSpPr>
            <p:spPr>
              <a:xfrm flipV="1">
                <a:off x="7152238" y="1711105"/>
                <a:ext cx="3250194" cy="181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flipV="1">
                <a:off x="7152238" y="2127564"/>
                <a:ext cx="3268301" cy="754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cteur droit 8"/>
              <p:cNvCxnSpPr/>
              <p:nvPr/>
            </p:nvCxnSpPr>
            <p:spPr>
              <a:xfrm flipV="1">
                <a:off x="7186949" y="2931811"/>
                <a:ext cx="3250194" cy="18107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Connecteur droit 9"/>
              <p:cNvCxnSpPr/>
              <p:nvPr/>
            </p:nvCxnSpPr>
            <p:spPr>
              <a:xfrm flipV="1">
                <a:off x="7152238" y="3826595"/>
                <a:ext cx="3250194" cy="18107"/>
              </a:xfrm>
              <a:prstGeom prst="line">
                <a:avLst/>
              </a:prstGeom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17683" y="1926421"/>
              <a:ext cx="761982" cy="962764"/>
            </a:xfrm>
            <a:prstGeom prst="rect">
              <a:avLst/>
            </a:prstGeom>
          </p:spPr>
        </p:pic>
        <p:cxnSp>
          <p:nvCxnSpPr>
            <p:cNvPr id="27" name="Connecteur droit avec flèche 26"/>
            <p:cNvCxnSpPr/>
            <p:nvPr/>
          </p:nvCxnSpPr>
          <p:spPr>
            <a:xfrm>
              <a:off x="4168102" y="2977726"/>
              <a:ext cx="193963" cy="742242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/>
            <p:cNvCxnSpPr/>
            <p:nvPr/>
          </p:nvCxnSpPr>
          <p:spPr>
            <a:xfrm flipV="1">
              <a:off x="4381300" y="2944294"/>
              <a:ext cx="163582" cy="791455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cteur droit avec flèche 29"/>
            <p:cNvCxnSpPr/>
            <p:nvPr/>
          </p:nvCxnSpPr>
          <p:spPr>
            <a:xfrm>
              <a:off x="4865448" y="2973113"/>
              <a:ext cx="193963" cy="7422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/>
            <p:nvPr/>
          </p:nvCxnSpPr>
          <p:spPr>
            <a:xfrm flipV="1">
              <a:off x="5078646" y="2939681"/>
              <a:ext cx="163582" cy="7914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Double flèche verticale 34"/>
            <p:cNvSpPr/>
            <p:nvPr/>
          </p:nvSpPr>
          <p:spPr>
            <a:xfrm>
              <a:off x="5749559" y="3041806"/>
              <a:ext cx="171612" cy="642663"/>
            </a:xfrm>
            <a:prstGeom prst="up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Double flèche verticale 35"/>
            <p:cNvSpPr/>
            <p:nvPr/>
          </p:nvSpPr>
          <p:spPr>
            <a:xfrm>
              <a:off x="6383748" y="3055794"/>
              <a:ext cx="171612" cy="642663"/>
            </a:xfrm>
            <a:prstGeom prst="up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Flèche vers le bas 36"/>
            <p:cNvSpPr/>
            <p:nvPr/>
          </p:nvSpPr>
          <p:spPr>
            <a:xfrm>
              <a:off x="7199732" y="3038274"/>
              <a:ext cx="203220" cy="666210"/>
            </a:xfrm>
            <a:prstGeom prst="downArrow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8" name="ZoneTexte 37"/>
            <p:cNvSpPr txBox="1"/>
            <p:nvPr/>
          </p:nvSpPr>
          <p:spPr>
            <a:xfrm>
              <a:off x="4155882" y="2708098"/>
              <a:ext cx="425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SW</a:t>
              </a:r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4846724" y="2693937"/>
              <a:ext cx="4099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LW</a:t>
              </a:r>
            </a:p>
          </p:txBody>
        </p:sp>
        <p:sp>
          <p:nvSpPr>
            <p:cNvPr id="40" name="ZoneTexte 39"/>
            <p:cNvSpPr txBox="1"/>
            <p:nvPr/>
          </p:nvSpPr>
          <p:spPr>
            <a:xfrm>
              <a:off x="6306068" y="2454818"/>
              <a:ext cx="682665" cy="535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Flux latent</a:t>
              </a:r>
            </a:p>
          </p:txBody>
        </p:sp>
        <p:sp>
          <p:nvSpPr>
            <p:cNvPr id="41" name="ZoneTexte 40"/>
            <p:cNvSpPr txBox="1"/>
            <p:nvPr/>
          </p:nvSpPr>
          <p:spPr>
            <a:xfrm>
              <a:off x="5536156" y="2454818"/>
              <a:ext cx="862070" cy="535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 Flux sensible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230373" y="5981771"/>
              <a:ext cx="3250194" cy="6544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SOIL</a:t>
              </a:r>
            </a:p>
          </p:txBody>
        </p:sp>
        <p:sp>
          <p:nvSpPr>
            <p:cNvPr id="12" name="Flèche vers le bas 11"/>
            <p:cNvSpPr/>
            <p:nvPr/>
          </p:nvSpPr>
          <p:spPr>
            <a:xfrm>
              <a:off x="4336277" y="5661019"/>
              <a:ext cx="272181" cy="532868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Flèche vers le bas 28"/>
            <p:cNvSpPr/>
            <p:nvPr/>
          </p:nvSpPr>
          <p:spPr>
            <a:xfrm>
              <a:off x="6852642" y="5651965"/>
              <a:ext cx="272181" cy="53286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4039637" y="5326083"/>
              <a:ext cx="9442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Water flux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6450267" y="5317029"/>
              <a:ext cx="1191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Energy</a:t>
              </a:r>
              <a:r>
                <a:rPr lang="fr-FR" sz="1400" dirty="0"/>
                <a:t> </a:t>
              </a:r>
              <a:r>
                <a:rPr lang="fr-FR" sz="1400" dirty="0" err="1"/>
                <a:t>excess</a:t>
              </a:r>
              <a:endParaRPr lang="fr-FR" sz="1400" dirty="0"/>
            </a:p>
          </p:txBody>
        </p:sp>
      </p:grpSp>
      <p:sp>
        <p:nvSpPr>
          <p:cNvPr id="3" name="Flèche droite 2"/>
          <p:cNvSpPr/>
          <p:nvPr/>
        </p:nvSpPr>
        <p:spPr>
          <a:xfrm flipV="1">
            <a:off x="171379" y="5376762"/>
            <a:ext cx="389810" cy="269081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407" y="1517660"/>
            <a:ext cx="613440" cy="556255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10247528" y="2623326"/>
            <a:ext cx="17829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Contenu en chaleur des précipitations (liquides et solides)</a:t>
            </a:r>
          </a:p>
        </p:txBody>
      </p:sp>
      <p:sp>
        <p:nvSpPr>
          <p:cNvPr id="42" name="ZoneTexte 41"/>
          <p:cNvSpPr txBox="1"/>
          <p:nvPr/>
        </p:nvSpPr>
        <p:spPr>
          <a:xfrm>
            <a:off x="-58397" y="1747495"/>
            <a:ext cx="68728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Un seul bilan d’énergie pour toute la maille  </a:t>
            </a: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mais l’albédo est pondéré en fonction du type de surface et de la fraction de neige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04A6CBC-F443-4990-9713-3B3E368D5B58}"/>
              </a:ext>
            </a:extLst>
          </p:cNvPr>
          <p:cNvSpPr txBox="1"/>
          <p:nvPr/>
        </p:nvSpPr>
        <p:spPr>
          <a:xfrm>
            <a:off x="422652" y="6132983"/>
            <a:ext cx="5673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appliqué aux surfaces englacées</a:t>
            </a:r>
          </a:p>
        </p:txBody>
      </p:sp>
    </p:spTree>
    <p:extLst>
      <p:ext uri="{BB962C8B-B14F-4D97-AF65-F5344CB8AC3E}">
        <p14:creationId xmlns:p14="http://schemas.microsoft.com/office/powerpoint/2010/main" val="2934623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4F5F5ED0-BF34-4933-BC72-4C56022E7F38}"/>
              </a:ext>
            </a:extLst>
          </p:cNvPr>
          <p:cNvSpPr/>
          <p:nvPr/>
        </p:nvSpPr>
        <p:spPr>
          <a:xfrm>
            <a:off x="32642" y="1250842"/>
            <a:ext cx="6640457" cy="2332868"/>
          </a:xfrm>
          <a:prstGeom prst="rect">
            <a:avLst/>
          </a:prstGeom>
          <a:solidFill>
            <a:schemeClr val="bg2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5" name="Groupe 24"/>
          <p:cNvGrpSpPr/>
          <p:nvPr/>
        </p:nvGrpSpPr>
        <p:grpSpPr>
          <a:xfrm>
            <a:off x="7408205" y="1196945"/>
            <a:ext cx="4601458" cy="4551950"/>
            <a:chOff x="4155882" y="2084237"/>
            <a:chExt cx="4601458" cy="4551950"/>
          </a:xfrm>
        </p:grpSpPr>
        <p:grpSp>
          <p:nvGrpSpPr>
            <p:cNvPr id="4" name="Groupe 3"/>
            <p:cNvGrpSpPr/>
            <p:nvPr/>
          </p:nvGrpSpPr>
          <p:grpSpPr>
            <a:xfrm>
              <a:off x="4230373" y="3793856"/>
              <a:ext cx="3284905" cy="2133597"/>
              <a:chOff x="7152238" y="1711105"/>
              <a:chExt cx="3284905" cy="2133597"/>
            </a:xfrm>
          </p:grpSpPr>
          <p:cxnSp>
            <p:nvCxnSpPr>
              <p:cNvPr id="5" name="Connecteur droit 4"/>
              <p:cNvCxnSpPr/>
              <p:nvPr/>
            </p:nvCxnSpPr>
            <p:spPr>
              <a:xfrm flipV="1">
                <a:off x="7152238" y="1711105"/>
                <a:ext cx="3250194" cy="18107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Connecteur droit 5"/>
              <p:cNvCxnSpPr/>
              <p:nvPr/>
            </p:nvCxnSpPr>
            <p:spPr>
              <a:xfrm flipV="1">
                <a:off x="7152238" y="2127564"/>
                <a:ext cx="3268301" cy="7543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cteur droit 6"/>
              <p:cNvCxnSpPr/>
              <p:nvPr/>
            </p:nvCxnSpPr>
            <p:spPr>
              <a:xfrm flipV="1">
                <a:off x="7186949" y="2931811"/>
                <a:ext cx="3250194" cy="18107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cteur droit 7"/>
              <p:cNvCxnSpPr/>
              <p:nvPr/>
            </p:nvCxnSpPr>
            <p:spPr>
              <a:xfrm flipV="1">
                <a:off x="7152238" y="3826595"/>
                <a:ext cx="3250194" cy="18107"/>
              </a:xfrm>
              <a:prstGeom prst="line">
                <a:avLst/>
              </a:prstGeom>
              <a:ln w="38100"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99576" y="2084237"/>
              <a:ext cx="761982" cy="962764"/>
            </a:xfrm>
            <a:prstGeom prst="rect">
              <a:avLst/>
            </a:prstGeom>
          </p:spPr>
        </p:pic>
        <p:cxnSp>
          <p:nvCxnSpPr>
            <p:cNvPr id="10" name="Connecteur droit avec flèche 9"/>
            <p:cNvCxnSpPr/>
            <p:nvPr/>
          </p:nvCxnSpPr>
          <p:spPr>
            <a:xfrm>
              <a:off x="4168102" y="2977726"/>
              <a:ext cx="193963" cy="742242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4381300" y="2944294"/>
              <a:ext cx="163582" cy="791455"/>
            </a:xfrm>
            <a:prstGeom prst="straightConnector1">
              <a:avLst/>
            </a:prstGeom>
            <a:ln w="28575">
              <a:solidFill>
                <a:srgbClr val="FF99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>
              <a:off x="4865448" y="2973113"/>
              <a:ext cx="193963" cy="742242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 flipV="1">
              <a:off x="5078646" y="2939681"/>
              <a:ext cx="163582" cy="791455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Double flèche verticale 13"/>
            <p:cNvSpPr/>
            <p:nvPr/>
          </p:nvSpPr>
          <p:spPr>
            <a:xfrm>
              <a:off x="5749559" y="3041806"/>
              <a:ext cx="171612" cy="642663"/>
            </a:xfrm>
            <a:prstGeom prst="upDownArrow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Double flèche verticale 14"/>
            <p:cNvSpPr/>
            <p:nvPr/>
          </p:nvSpPr>
          <p:spPr>
            <a:xfrm>
              <a:off x="6383748" y="3055794"/>
              <a:ext cx="171612" cy="642663"/>
            </a:xfrm>
            <a:prstGeom prst="up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Flèche vers le bas 15"/>
            <p:cNvSpPr/>
            <p:nvPr/>
          </p:nvSpPr>
          <p:spPr>
            <a:xfrm>
              <a:off x="6988733" y="3015917"/>
              <a:ext cx="203220" cy="666210"/>
            </a:xfrm>
            <a:prstGeom prst="downArrow">
              <a:avLst/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/>
            <p:cNvSpPr txBox="1"/>
            <p:nvPr/>
          </p:nvSpPr>
          <p:spPr>
            <a:xfrm>
              <a:off x="4155882" y="2708098"/>
              <a:ext cx="4253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SW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4846724" y="2693937"/>
              <a:ext cx="4099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LW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6200968" y="2683762"/>
              <a:ext cx="9841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Latent Flux</a:t>
              </a: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432052" y="2705792"/>
              <a:ext cx="8579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Sens Flux</a:t>
              </a: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191953" y="3071595"/>
              <a:ext cx="15653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/>
                <a:t>Snow and </a:t>
              </a:r>
              <a:r>
                <a:rPr lang="fr-FR" sz="1400" dirty="0" err="1"/>
                <a:t>rain</a:t>
              </a:r>
              <a:r>
                <a:rPr lang="fr-FR" sz="1400" dirty="0"/>
                <a:t> </a:t>
              </a:r>
            </a:p>
            <a:p>
              <a:r>
                <a:rPr lang="fr-FR" sz="1400" dirty="0" err="1"/>
                <a:t>heat</a:t>
              </a:r>
              <a:r>
                <a:rPr lang="fr-FR" sz="1400" dirty="0"/>
                <a:t> contents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4230373" y="5981771"/>
              <a:ext cx="3250194" cy="654416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>
                  <a:solidFill>
                    <a:schemeClr val="tx1"/>
                  </a:solidFill>
                </a:rPr>
                <a:t>GLACE</a:t>
              </a:r>
            </a:p>
          </p:txBody>
        </p:sp>
        <p:sp>
          <p:nvSpPr>
            <p:cNvPr id="24" name="Flèche vers le bas 23"/>
            <p:cNvSpPr/>
            <p:nvPr/>
          </p:nvSpPr>
          <p:spPr>
            <a:xfrm>
              <a:off x="6852642" y="5651965"/>
              <a:ext cx="272181" cy="532868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ZoneTexte 25"/>
            <p:cNvSpPr txBox="1"/>
            <p:nvPr/>
          </p:nvSpPr>
          <p:spPr>
            <a:xfrm>
              <a:off x="6450267" y="5317029"/>
              <a:ext cx="119180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err="1"/>
                <a:t>Energy</a:t>
              </a:r>
              <a:r>
                <a:rPr lang="fr-FR" sz="1400" dirty="0"/>
                <a:t> </a:t>
              </a:r>
              <a:r>
                <a:rPr lang="fr-FR" sz="1400" dirty="0" err="1"/>
                <a:t>excess</a:t>
              </a:r>
              <a:endParaRPr lang="fr-FR" sz="1400" dirty="0"/>
            </a:p>
          </p:txBody>
        </p:sp>
      </p:grpSp>
      <p:sp>
        <p:nvSpPr>
          <p:cNvPr id="23" name="ZoneTexte 22"/>
          <p:cNvSpPr txBox="1"/>
          <p:nvPr/>
        </p:nvSpPr>
        <p:spPr>
          <a:xfrm>
            <a:off x="59424" y="47276"/>
            <a:ext cx="11606832" cy="430887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Nouveaux développements : Application aux surfaces englacées (glaciers + calottes)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670471" y="4728103"/>
            <a:ext cx="2557110" cy="2082621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chaque couche :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Température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Contenu en eau liquide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Contenu en chaleur</a:t>
            </a:r>
          </a:p>
          <a:p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Epaisseur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de neige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Densité</a:t>
            </a:r>
          </a:p>
          <a:p>
            <a:pPr>
              <a:spcAft>
                <a:spcPts val="800"/>
              </a:spcAft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Masse de neige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3382190" y="4726979"/>
            <a:ext cx="3082895" cy="1251625"/>
          </a:xfrm>
          <a:prstGeom prst="rect">
            <a:avLst/>
          </a:prstGeom>
          <a:noFill/>
          <a:ln w="19050">
            <a:solidFill>
              <a:srgbClr val="000099"/>
            </a:solidFill>
          </a:ln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fr-FR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le manteau neigeux : 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Fonte neige + glace</a:t>
            </a:r>
          </a:p>
          <a:p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Sublimation</a:t>
            </a:r>
          </a:p>
          <a:p>
            <a:r>
              <a:rPr lang="fr-F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 masse de surface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353703" y="4194795"/>
            <a:ext cx="2569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000099"/>
                </a:solidFill>
              </a:rPr>
              <a:t>Sorties du modèle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1BF3DC02-F445-464E-82CB-6BA651EE5DEC}"/>
              </a:ext>
            </a:extLst>
          </p:cNvPr>
          <p:cNvSpPr txBox="1"/>
          <p:nvPr/>
        </p:nvSpPr>
        <p:spPr>
          <a:xfrm>
            <a:off x="2155874" y="572673"/>
            <a:ext cx="778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Forçage du modèle de neige par les sorties du modèle MARv3.11.4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106505" y="1364658"/>
            <a:ext cx="686391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Portage du modèle sur les zones « glace »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Percolation de l’eau de pluie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Prise en compte de la présence de glace sous le manteau neigeux (ajout d’un sol glace) :</a:t>
            </a:r>
          </a:p>
          <a:p>
            <a:pPr marL="534988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Possibilité de faire fondre la glace si toute la neige a fondu</a:t>
            </a:r>
          </a:p>
          <a:p>
            <a:pPr marL="534988" indent="-174625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Prise en compte des transferts thermiques neige/glace</a:t>
            </a:r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02694BCA-9394-4104-A1E3-21BB522E5E6F}"/>
              </a:ext>
            </a:extLst>
          </p:cNvPr>
          <p:cNvSpPr txBox="1"/>
          <p:nvPr/>
        </p:nvSpPr>
        <p:spPr>
          <a:xfrm>
            <a:off x="1709124" y="1483286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59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4ADB2561-EA92-465B-9CB1-71DD8DBF795E}"/>
              </a:ext>
            </a:extLst>
          </p:cNvPr>
          <p:cNvGrpSpPr/>
          <p:nvPr/>
        </p:nvGrpSpPr>
        <p:grpSpPr>
          <a:xfrm>
            <a:off x="5179773" y="1644596"/>
            <a:ext cx="727996" cy="4382463"/>
            <a:chOff x="5891591" y="2045145"/>
            <a:chExt cx="727996" cy="4382463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9B61ACE5-580D-448D-933E-585DA24B3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891591" y="2053728"/>
              <a:ext cx="400050" cy="4373880"/>
            </a:xfrm>
            <a:prstGeom prst="rect">
              <a:avLst/>
            </a:prstGeom>
          </p:spPr>
        </p:pic>
        <p:grpSp>
          <p:nvGrpSpPr>
            <p:cNvPr id="7" name="Groupe 6">
              <a:extLst>
                <a:ext uri="{FF2B5EF4-FFF2-40B4-BE49-F238E27FC236}">
                  <a16:creationId xmlns:a16="http://schemas.microsoft.com/office/drawing/2014/main" id="{87F02CE5-CC3D-48B2-B655-23096973C0B4}"/>
                </a:ext>
              </a:extLst>
            </p:cNvPr>
            <p:cNvGrpSpPr/>
            <p:nvPr/>
          </p:nvGrpSpPr>
          <p:grpSpPr>
            <a:xfrm>
              <a:off x="6012673" y="2045145"/>
              <a:ext cx="606914" cy="4318954"/>
              <a:chOff x="6012673" y="2045145"/>
              <a:chExt cx="606914" cy="431895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F1224579-2DA3-4F01-BB9F-79A42ED47AD4}"/>
                  </a:ext>
                </a:extLst>
              </p:cNvPr>
              <p:cNvSpPr/>
              <p:nvPr/>
            </p:nvSpPr>
            <p:spPr>
              <a:xfrm>
                <a:off x="6114821" y="2045145"/>
                <a:ext cx="389152" cy="4234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D8A00C3F-3A92-4D1D-9A4C-CBB0AEA90AE0}"/>
                  </a:ext>
                </a:extLst>
              </p:cNvPr>
              <p:cNvSpPr txBox="1"/>
              <p:nvPr/>
            </p:nvSpPr>
            <p:spPr>
              <a:xfrm>
                <a:off x="6014574" y="2129224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+ 5.0</a:t>
                </a:r>
              </a:p>
            </p:txBody>
          </p:sp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DF35816C-EFDB-43FF-A372-6FB3BEF0123A}"/>
                  </a:ext>
                </a:extLst>
              </p:cNvPr>
              <p:cNvSpPr txBox="1"/>
              <p:nvPr/>
            </p:nvSpPr>
            <p:spPr>
              <a:xfrm>
                <a:off x="6014574" y="2828587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+ 2.5</a:t>
                </a:r>
              </a:p>
            </p:txBody>
          </p:sp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80E1CC23-BF0F-426A-B211-45EB200719C5}"/>
                  </a:ext>
                </a:extLst>
              </p:cNvPr>
              <p:cNvSpPr txBox="1"/>
              <p:nvPr/>
            </p:nvSpPr>
            <p:spPr>
              <a:xfrm>
                <a:off x="6012673" y="3227611"/>
                <a:ext cx="593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+ 1.0</a:t>
                </a:r>
              </a:p>
            </p:txBody>
          </p:sp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00752521-F259-4E74-A4DB-D16407B00EA6}"/>
                  </a:ext>
                </a:extLst>
              </p:cNvPr>
              <p:cNvSpPr txBox="1"/>
              <p:nvPr/>
            </p:nvSpPr>
            <p:spPr>
              <a:xfrm>
                <a:off x="6053715" y="40713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0.0</a:t>
                </a:r>
              </a:p>
            </p:txBody>
          </p:sp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323CFD56-742F-4B21-B5C7-CF6F224F1608}"/>
                  </a:ext>
                </a:extLst>
              </p:cNvPr>
              <p:cNvSpPr txBox="1"/>
              <p:nvPr/>
            </p:nvSpPr>
            <p:spPr>
              <a:xfrm>
                <a:off x="6049304" y="6025545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- 5.0</a:t>
                </a:r>
              </a:p>
            </p:txBody>
          </p:sp>
          <p:sp>
            <p:nvSpPr>
              <p:cNvPr id="14" name="ZoneTexte 13">
                <a:extLst>
                  <a:ext uri="{FF2B5EF4-FFF2-40B4-BE49-F238E27FC236}">
                    <a16:creationId xmlns:a16="http://schemas.microsoft.com/office/drawing/2014/main" id="{78FCC6CF-B4C5-4F5A-B596-32A491236B34}"/>
                  </a:ext>
                </a:extLst>
              </p:cNvPr>
              <p:cNvSpPr txBox="1"/>
              <p:nvPr/>
            </p:nvSpPr>
            <p:spPr>
              <a:xfrm>
                <a:off x="6057063" y="5287967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- 2.5</a:t>
                </a:r>
              </a:p>
            </p:txBody>
          </p:sp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D6BC4295-1F83-412B-B05C-0ED0B5014F59}"/>
                  </a:ext>
                </a:extLst>
              </p:cNvPr>
              <p:cNvSpPr txBox="1"/>
              <p:nvPr/>
            </p:nvSpPr>
            <p:spPr>
              <a:xfrm>
                <a:off x="6066230" y="4915171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- 1.0</a:t>
                </a:r>
              </a:p>
            </p:txBody>
          </p:sp>
        </p:grpSp>
      </p:grpSp>
      <p:sp>
        <p:nvSpPr>
          <p:cNvPr id="19" name="ZoneTexte 18">
            <a:extLst>
              <a:ext uri="{FF2B5EF4-FFF2-40B4-BE49-F238E27FC236}">
                <a16:creationId xmlns:a16="http://schemas.microsoft.com/office/drawing/2014/main" id="{42260313-CBE0-4303-B9AB-9105B873D880}"/>
              </a:ext>
            </a:extLst>
          </p:cNvPr>
          <p:cNvSpPr txBox="1"/>
          <p:nvPr/>
        </p:nvSpPr>
        <p:spPr>
          <a:xfrm>
            <a:off x="5907770" y="6143536"/>
            <a:ext cx="628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fr-FR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Zones d’ablation peu ou pas représentées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B15D68A6-FC70-4FD7-B649-25A88AEE902A}"/>
              </a:ext>
            </a:extLst>
          </p:cNvPr>
          <p:cNvGrpSpPr/>
          <p:nvPr/>
        </p:nvGrpSpPr>
        <p:grpSpPr>
          <a:xfrm>
            <a:off x="2144581" y="813344"/>
            <a:ext cx="2414117" cy="5339262"/>
            <a:chOff x="495651" y="542874"/>
            <a:chExt cx="2414117" cy="5339262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B3416AB3-2CE6-40EF-9A6C-69ADC34839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5651" y="1345196"/>
              <a:ext cx="2414117" cy="4149085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90951D12-60F4-4DC8-BD0E-438C9CA46C41}"/>
                </a:ext>
              </a:extLst>
            </p:cNvPr>
            <p:cNvSpPr txBox="1"/>
            <p:nvPr/>
          </p:nvSpPr>
          <p:spPr>
            <a:xfrm>
              <a:off x="629873" y="542874"/>
              <a:ext cx="20441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MAR 2000 – 2018</a:t>
              </a:r>
            </a:p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(mm/j)</a:t>
              </a: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070FEF49-E514-4086-AC07-0E41190DBE37}"/>
                </a:ext>
              </a:extLst>
            </p:cNvPr>
            <p:cNvSpPr txBox="1"/>
            <p:nvPr/>
          </p:nvSpPr>
          <p:spPr>
            <a:xfrm>
              <a:off x="931540" y="5512804"/>
              <a:ext cx="1147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298 Gt/an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4843DBA2-9617-4282-9258-9376871233FD}"/>
              </a:ext>
            </a:extLst>
          </p:cNvPr>
          <p:cNvGrpSpPr/>
          <p:nvPr/>
        </p:nvGrpSpPr>
        <p:grpSpPr>
          <a:xfrm>
            <a:off x="5853722" y="726224"/>
            <a:ext cx="3211136" cy="5300835"/>
            <a:chOff x="3149013" y="605969"/>
            <a:chExt cx="3211136" cy="5300835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FDC439BC-81E9-4FB4-92D3-E35D4F17F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9523" y="1310539"/>
              <a:ext cx="2411939" cy="4183742"/>
            </a:xfrm>
            <a:prstGeom prst="rect">
              <a:avLst/>
            </a:prstGeom>
          </p:spPr>
        </p:pic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1604AC24-3E99-41ED-B076-39F0D68A2F86}"/>
                </a:ext>
              </a:extLst>
            </p:cNvPr>
            <p:cNvSpPr txBox="1"/>
            <p:nvPr/>
          </p:nvSpPr>
          <p:spPr>
            <a:xfrm>
              <a:off x="3149013" y="605969"/>
              <a:ext cx="321113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ORCHIDEE-ICE 2000 – 2018</a:t>
              </a:r>
            </a:p>
            <a:p>
              <a:pPr algn="ctr"/>
              <a:r>
                <a:rPr lang="fr-FR" dirty="0">
                  <a:latin typeface="Arial" panose="020B0604020202020204" pitchFamily="34" charset="0"/>
                  <a:cs typeface="Arial" panose="020B0604020202020204" pitchFamily="34" charset="0"/>
                </a:rPr>
                <a:t>(mm/j)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6C65ECCD-0D01-4E72-B6A1-37E55975DC0D}"/>
                </a:ext>
              </a:extLst>
            </p:cNvPr>
            <p:cNvSpPr txBox="1"/>
            <p:nvPr/>
          </p:nvSpPr>
          <p:spPr>
            <a:xfrm>
              <a:off x="4117267" y="5537472"/>
              <a:ext cx="11472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C00000"/>
                  </a:solidFill>
                </a:rPr>
                <a:t>557 Gt/an</a:t>
              </a:r>
            </a:p>
          </p:txBody>
        </p:sp>
      </p:grpSp>
      <p:sp>
        <p:nvSpPr>
          <p:cNvPr id="22" name="ZoneTexte 21">
            <a:extLst>
              <a:ext uri="{FF2B5EF4-FFF2-40B4-BE49-F238E27FC236}">
                <a16:creationId xmlns:a16="http://schemas.microsoft.com/office/drawing/2014/main" id="{4154AD42-2C59-4141-9B23-CA51683E8D92}"/>
              </a:ext>
            </a:extLst>
          </p:cNvPr>
          <p:cNvSpPr txBox="1"/>
          <p:nvPr/>
        </p:nvSpPr>
        <p:spPr>
          <a:xfrm>
            <a:off x="0" y="4423"/>
            <a:ext cx="4801314" cy="523220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 de masse de surface</a:t>
            </a:r>
            <a:r>
              <a:rPr lang="fr-FR" sz="2800" b="1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4751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159900" y="113644"/>
            <a:ext cx="1774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rgbClr val="0070C0"/>
                </a:solidFill>
              </a:rPr>
              <a:t>Runoff</a:t>
            </a:r>
            <a:r>
              <a:rPr lang="fr-FR" sz="2000" b="1" dirty="0">
                <a:solidFill>
                  <a:srgbClr val="0070C0"/>
                </a:solidFill>
              </a:rPr>
              <a:t>  (mm/j)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991946" y="56817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288748" y="548334"/>
            <a:ext cx="151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ORCHIDEE-ICE</a:t>
            </a:r>
          </a:p>
        </p:txBody>
      </p:sp>
      <p:grpSp>
        <p:nvGrpSpPr>
          <p:cNvPr id="23" name="Groupe 22"/>
          <p:cNvGrpSpPr/>
          <p:nvPr/>
        </p:nvGrpSpPr>
        <p:grpSpPr>
          <a:xfrm rot="10800000">
            <a:off x="458791" y="5319968"/>
            <a:ext cx="4723215" cy="726295"/>
            <a:chOff x="585207" y="6081204"/>
            <a:chExt cx="4723215" cy="726295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2750123" y="4116994"/>
              <a:ext cx="393383" cy="448056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674703" y="6081204"/>
              <a:ext cx="4554245" cy="292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 rot="10800000">
              <a:off x="4864070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0.0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 rot="10800000">
              <a:off x="4177725" y="6468945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0.1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 rot="10800000">
              <a:off x="3352945" y="6468099"/>
              <a:ext cx="5485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0.25</a:t>
              </a:r>
            </a:p>
          </p:txBody>
        </p:sp>
        <p:sp>
          <p:nvSpPr>
            <p:cNvPr id="15" name="ZoneTexte 14"/>
            <p:cNvSpPr txBox="1"/>
            <p:nvPr/>
          </p:nvSpPr>
          <p:spPr>
            <a:xfrm rot="10800000">
              <a:off x="2256289" y="646173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0.5</a:t>
              </a:r>
            </a:p>
          </p:txBody>
        </p:sp>
        <p:sp>
          <p:nvSpPr>
            <p:cNvPr id="17" name="ZoneTexte 16"/>
            <p:cNvSpPr txBox="1"/>
            <p:nvPr/>
          </p:nvSpPr>
          <p:spPr>
            <a:xfrm rot="10800000">
              <a:off x="1554319" y="6467577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2.0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 rot="10800000">
              <a:off x="585207" y="6463841"/>
              <a:ext cx="44435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/>
                <a:t>4.0</a:t>
              </a:r>
            </a:p>
          </p:txBody>
        </p:sp>
      </p:grpSp>
      <p:sp>
        <p:nvSpPr>
          <p:cNvPr id="24" name="ZoneTexte 23"/>
          <p:cNvSpPr txBox="1"/>
          <p:nvPr/>
        </p:nvSpPr>
        <p:spPr>
          <a:xfrm>
            <a:off x="7878599" y="113644"/>
            <a:ext cx="23351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</a:rPr>
              <a:t>Sublimation  (mm/j)</a:t>
            </a:r>
          </a:p>
        </p:txBody>
      </p:sp>
      <p:sp>
        <p:nvSpPr>
          <p:cNvPr id="25" name="ZoneTexte 24"/>
          <p:cNvSpPr txBox="1"/>
          <p:nvPr/>
        </p:nvSpPr>
        <p:spPr>
          <a:xfrm>
            <a:off x="7415477" y="528755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MAR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9869971" y="525109"/>
            <a:ext cx="1516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ORCHIDEE-ICE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1332730" y="5984425"/>
            <a:ext cx="23927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>
                <a:solidFill>
                  <a:srgbClr val="C00000"/>
                </a:solidFill>
              </a:rPr>
              <a:t>Runoff</a:t>
            </a:r>
            <a:r>
              <a:rPr lang="fr-FR" sz="2400" dirty="0">
                <a:solidFill>
                  <a:srgbClr val="C00000"/>
                </a:solidFill>
              </a:rPr>
              <a:t> insuffisant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7878599" y="6272870"/>
            <a:ext cx="3036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rgbClr val="C00000"/>
                </a:solidFill>
              </a:rPr>
              <a:t>Sublimation trop faible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3592004" y="4830065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94 Gt/an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6937515" y="4878588"/>
            <a:ext cx="103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82 Gt/an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9903313" y="4866734"/>
            <a:ext cx="13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37 Gt Gt/an</a:t>
            </a:r>
          </a:p>
        </p:txBody>
      </p:sp>
      <p:grpSp>
        <p:nvGrpSpPr>
          <p:cNvPr id="42" name="Groupe 41">
            <a:extLst>
              <a:ext uri="{FF2B5EF4-FFF2-40B4-BE49-F238E27FC236}">
                <a16:creationId xmlns:a16="http://schemas.microsoft.com/office/drawing/2014/main" id="{57C1635C-26C3-48C6-A0AD-5483104E8C4F}"/>
              </a:ext>
            </a:extLst>
          </p:cNvPr>
          <p:cNvGrpSpPr/>
          <p:nvPr/>
        </p:nvGrpSpPr>
        <p:grpSpPr>
          <a:xfrm>
            <a:off x="6887985" y="5260332"/>
            <a:ext cx="4819146" cy="1068913"/>
            <a:chOff x="6980660" y="5140173"/>
            <a:chExt cx="4819146" cy="1068913"/>
          </a:xfrm>
        </p:grpSpPr>
        <p:sp>
          <p:nvSpPr>
            <p:cNvPr id="35" name="Rectangle 34"/>
            <p:cNvSpPr/>
            <p:nvPr/>
          </p:nvSpPr>
          <p:spPr>
            <a:xfrm>
              <a:off x="7028898" y="5480238"/>
              <a:ext cx="4652935" cy="1833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6980660" y="5140173"/>
              <a:ext cx="4819146" cy="348740"/>
              <a:chOff x="7072089" y="5564164"/>
              <a:chExt cx="4819146" cy="348740"/>
            </a:xfrm>
          </p:grpSpPr>
          <p:sp>
            <p:nvSpPr>
              <p:cNvPr id="29" name="ZoneTexte 28"/>
              <p:cNvSpPr txBox="1"/>
              <p:nvPr/>
            </p:nvSpPr>
            <p:spPr>
              <a:xfrm>
                <a:off x="7072089" y="5566491"/>
                <a:ext cx="55335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- 0.2</a:t>
                </a:r>
              </a:p>
            </p:txBody>
          </p:sp>
          <p:sp>
            <p:nvSpPr>
              <p:cNvPr id="30" name="ZoneTexte 29"/>
              <p:cNvSpPr txBox="1"/>
              <p:nvPr/>
            </p:nvSpPr>
            <p:spPr>
              <a:xfrm>
                <a:off x="8210469" y="5564164"/>
                <a:ext cx="6575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- 0.03</a:t>
                </a: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9180979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0.0</a:t>
                </a:r>
              </a:p>
            </p:txBody>
          </p:sp>
          <p:sp>
            <p:nvSpPr>
              <p:cNvPr id="32" name="ZoneTexte 31"/>
              <p:cNvSpPr txBox="1"/>
              <p:nvPr/>
            </p:nvSpPr>
            <p:spPr>
              <a:xfrm>
                <a:off x="9746190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0.2</a:t>
                </a:r>
              </a:p>
            </p:txBody>
          </p:sp>
          <p:sp>
            <p:nvSpPr>
              <p:cNvPr id="33" name="ZoneTexte 32"/>
              <p:cNvSpPr txBox="1"/>
              <p:nvPr/>
            </p:nvSpPr>
            <p:spPr>
              <a:xfrm>
                <a:off x="10615660" y="5574350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0.5</a:t>
                </a:r>
              </a:p>
            </p:txBody>
          </p:sp>
          <p:sp>
            <p:nvSpPr>
              <p:cNvPr id="34" name="ZoneTexte 33"/>
              <p:cNvSpPr txBox="1"/>
              <p:nvPr/>
            </p:nvSpPr>
            <p:spPr>
              <a:xfrm>
                <a:off x="11446883" y="5566491"/>
                <a:ext cx="4443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/>
                  <a:t>0.8</a:t>
                </a:r>
              </a:p>
            </p:txBody>
          </p:sp>
        </p:grpSp>
        <p:pic>
          <p:nvPicPr>
            <p:cNvPr id="28" name="Image 2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5400000">
              <a:off x="9230485" y="3340098"/>
              <a:ext cx="366713" cy="4527233"/>
            </a:xfrm>
            <a:prstGeom prst="rect">
              <a:avLst/>
            </a:prstGeom>
          </p:spPr>
        </p:pic>
        <p:cxnSp>
          <p:nvCxnSpPr>
            <p:cNvPr id="11" name="Connecteur droit avec flèche 10"/>
            <p:cNvCxnSpPr/>
            <p:nvPr/>
          </p:nvCxnSpPr>
          <p:spPr>
            <a:xfrm>
              <a:off x="9355365" y="5865396"/>
              <a:ext cx="2222265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ZoneTexte 15"/>
            <p:cNvSpPr txBox="1"/>
            <p:nvPr/>
          </p:nvSpPr>
          <p:spPr>
            <a:xfrm>
              <a:off x="10044247" y="5901309"/>
              <a:ext cx="10582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Sublimation</a:t>
              </a:r>
            </a:p>
          </p:txBody>
        </p:sp>
        <p:cxnSp>
          <p:nvCxnSpPr>
            <p:cNvPr id="20" name="Connecteur droit avec flèche 19"/>
            <p:cNvCxnSpPr/>
            <p:nvPr/>
          </p:nvCxnSpPr>
          <p:spPr>
            <a:xfrm flipH="1">
              <a:off x="7203998" y="5865396"/>
              <a:ext cx="2098027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ZoneTexte 64"/>
            <p:cNvSpPr txBox="1"/>
            <p:nvPr/>
          </p:nvSpPr>
          <p:spPr>
            <a:xfrm>
              <a:off x="7674427" y="5893781"/>
              <a:ext cx="119609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/>
                <a:t>Condensation</a:t>
              </a:r>
            </a:p>
          </p:txBody>
        </p:sp>
      </p:grpSp>
      <p:pic>
        <p:nvPicPr>
          <p:cNvPr id="3" name="Image 2">
            <a:extLst>
              <a:ext uri="{FF2B5EF4-FFF2-40B4-BE49-F238E27FC236}">
                <a16:creationId xmlns:a16="http://schemas.microsoft.com/office/drawing/2014/main" id="{A73643F7-ECEC-4379-A1A6-D45FB6BF9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43" y="973278"/>
            <a:ext cx="2232019" cy="3835300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944230D3-B353-4BA8-AE5A-9B482CAB6C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949" y="983677"/>
            <a:ext cx="2203609" cy="3800046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939D43B4-A1D7-4B2C-9704-D156B5D75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9699" y="983677"/>
            <a:ext cx="2203609" cy="3837866"/>
          </a:xfrm>
          <a:prstGeom prst="rect">
            <a:avLst/>
          </a:prstGeom>
        </p:spPr>
      </p:pic>
      <p:pic>
        <p:nvPicPr>
          <p:cNvPr id="43" name="Image 42">
            <a:extLst>
              <a:ext uri="{FF2B5EF4-FFF2-40B4-BE49-F238E27FC236}">
                <a16:creationId xmlns:a16="http://schemas.microsoft.com/office/drawing/2014/main" id="{06724133-27FF-4D46-945F-0289729A26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81389" y="1034094"/>
            <a:ext cx="2154592" cy="37370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4307" y="4844354"/>
            <a:ext cx="1147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366 Gt/an</a:t>
            </a:r>
          </a:p>
        </p:txBody>
      </p:sp>
    </p:spTree>
    <p:extLst>
      <p:ext uri="{BB962C8B-B14F-4D97-AF65-F5344CB8AC3E}">
        <p14:creationId xmlns:p14="http://schemas.microsoft.com/office/powerpoint/2010/main" val="28190713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190E93F-FE27-4E97-A5B7-49DD2A7E7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299" y="3714138"/>
            <a:ext cx="2693903" cy="315122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0C76109-6297-47A6-BBA4-DA32E8AA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402" y="302914"/>
            <a:ext cx="2655800" cy="3303557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AF9E54D-9244-4D5D-9C6F-3F3F7C6712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0394" y="345357"/>
            <a:ext cx="586028" cy="3227007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AB6AA73A-A5F2-47A4-858C-2BD896BD80F1}"/>
              </a:ext>
            </a:extLst>
          </p:cNvPr>
          <p:cNvSpPr txBox="1"/>
          <p:nvPr/>
        </p:nvSpPr>
        <p:spPr>
          <a:xfrm>
            <a:off x="-10803" y="-22505"/>
            <a:ext cx="3118161" cy="40011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fr-FR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Albedo</a:t>
            </a:r>
            <a:r>
              <a:rPr lang="fr-F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Eté : 2000 - 2017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65E0D1AB-AA0A-4771-9595-26BDB3478D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91548" y="3613942"/>
            <a:ext cx="690646" cy="3143225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2F76974-7A6D-4111-8B42-69EC1810B3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6302" y="213608"/>
            <a:ext cx="2556410" cy="3257233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C034B1B5-A790-4C9E-96D9-C724474E568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6640" y="3528060"/>
            <a:ext cx="2693904" cy="331498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6522C783-901C-4339-8A2E-1FD670EF8526}"/>
              </a:ext>
            </a:extLst>
          </p:cNvPr>
          <p:cNvSpPr txBox="1"/>
          <p:nvPr/>
        </p:nvSpPr>
        <p:spPr>
          <a:xfrm>
            <a:off x="8653592" y="6324473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RMSE = 0.077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C448485A-3D00-4F2E-A45B-8427DE0278F0}"/>
              </a:ext>
            </a:extLst>
          </p:cNvPr>
          <p:cNvSpPr txBox="1"/>
          <p:nvPr/>
        </p:nvSpPr>
        <p:spPr>
          <a:xfrm>
            <a:off x="5336200" y="6339556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RMSE = 0.099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8C7578B-154A-4EB1-8E85-4E74C370C8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463" y="3652725"/>
            <a:ext cx="2526515" cy="323086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6AE93A1-B369-42E3-8015-195EB9900A32}"/>
              </a:ext>
            </a:extLst>
          </p:cNvPr>
          <p:cNvSpPr txBox="1"/>
          <p:nvPr/>
        </p:nvSpPr>
        <p:spPr>
          <a:xfrm>
            <a:off x="1763720" y="6418613"/>
            <a:ext cx="13436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C00000"/>
                </a:solidFill>
                <a:cs typeface="Arial" panose="020B0604020202020204" pitchFamily="34" charset="0"/>
              </a:rPr>
              <a:t>RMSE = 0.052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3C75A27F-9FD8-4174-A778-952B29CBE0F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0463" y="441688"/>
            <a:ext cx="2561493" cy="317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19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6F29308-AFAA-4F9A-AE20-6F3DB5A9274E}"/>
              </a:ext>
            </a:extLst>
          </p:cNvPr>
          <p:cNvSpPr txBox="1"/>
          <p:nvPr/>
        </p:nvSpPr>
        <p:spPr>
          <a:xfrm>
            <a:off x="0" y="14983"/>
            <a:ext cx="4878259" cy="523220"/>
          </a:xfrm>
          <a:prstGeom prst="rect">
            <a:avLst/>
          </a:prstGeom>
          <a:solidFill>
            <a:srgbClr val="5B9BD5"/>
          </a:solidFill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Paramétrisation de l’albédo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5787D02-99C3-4F10-9C83-CF73BEB6349B}"/>
              </a:ext>
            </a:extLst>
          </p:cNvPr>
          <p:cNvGrpSpPr/>
          <p:nvPr/>
        </p:nvGrpSpPr>
        <p:grpSpPr>
          <a:xfrm>
            <a:off x="-270671" y="1149032"/>
            <a:ext cx="7560487" cy="3728662"/>
            <a:chOff x="-686308" y="1265215"/>
            <a:chExt cx="7560487" cy="37286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94229D4-A836-432F-AB7B-AAD483E75EE5}"/>
                    </a:ext>
                  </a:extLst>
                </p:cNvPr>
                <p:cNvSpPr/>
                <p:nvPr/>
              </p:nvSpPr>
              <p:spPr>
                <a:xfrm>
                  <a:off x="0" y="1265215"/>
                  <a:ext cx="3591240" cy="64556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𝑠𝑛𝑜𝑤</m:t>
                            </m:r>
                          </m:sub>
                        </m:sSub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= </m:t>
                        </m:r>
                        <m:sSub>
                          <m:sSubPr>
                            <m:ctrlPr>
                              <a:rPr lang="fr-F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fr-FR" sz="16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𝑎𝑔𝑒𝑑</m:t>
                            </m:r>
                          </m:sub>
                        </m:sSub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fr-F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𝑑𝑒𝑐</m:t>
                            </m:r>
                          </m:sub>
                        </m:sSub>
                        <m:func>
                          <m:func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− 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𝑠𝑛𝑜𝑤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𝑑𝑒𝑐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94229D4-A836-432F-AB7B-AAD483E75EE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1265215"/>
                  <a:ext cx="3591240" cy="645561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5FAF596-8201-4686-AC59-B9650E364CC3}"/>
                    </a:ext>
                  </a:extLst>
                </p:cNvPr>
                <p:cNvSpPr/>
                <p:nvPr/>
              </p:nvSpPr>
              <p:spPr>
                <a:xfrm>
                  <a:off x="-431785" y="2092105"/>
                  <a:ext cx="7305964" cy="64556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𝑠𝑛𝑜𝑤</m:t>
                            </m:r>
                          </m:sub>
                        </m:sSub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fr-F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fr-FR" sz="1600" i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𝜏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𝑠𝑛𝑜𝑤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fr-FR" sz="1600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1− 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𝑠𝑛𝑜𝑤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𝑚𝑎𝑥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  <m:r>
                              <a:rPr lang="fr-FR" sz="1600" i="0">
                                <a:latin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</m:d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×</m:t>
                        </m:r>
                        <m:func>
                          <m:func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fr-FR" sz="1600" i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𝑃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𝑠𝑛𝑜𝑤</m:t>
                                        </m:r>
                                      </m:sub>
                                    </m:sSub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fr-FR" sz="1600" i="1" smtClean="0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fr-FR" sz="16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𝑎𝑔𝑒</m:t>
                            </m:r>
                          </m:sub>
                        </m:sSub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5FAF596-8201-4686-AC59-B9650E364CC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431785" y="2092105"/>
                  <a:ext cx="7305964" cy="64556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A6B08BF-4E1F-4A76-9FD9-61478EE7537B}"/>
                    </a:ext>
                  </a:extLst>
                </p:cNvPr>
                <p:cNvSpPr/>
                <p:nvPr/>
              </p:nvSpPr>
              <p:spPr>
                <a:xfrm>
                  <a:off x="-686308" y="3075074"/>
                  <a:ext cx="7305963" cy="8749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𝑎𝑔𝑒</m:t>
                            </m:r>
                          </m:sub>
                        </m:sSub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d>
                                  <m:dPr>
                                    <m:endChr m:val=""/>
                                    <m:ctrlP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𝑠𝑛𝑜𝑤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fr-FR" sz="1600" i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1− </m:t>
                                        </m:r>
                                        <m:f>
                                          <m:fPr>
                                            <m:ctrlPr>
                                              <a:rPr lang="fr-F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𝑠𝑛𝑜𝑤</m:t>
                                                </m:r>
                                              </m:sub>
                                            </m:sSub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𝑚𝑎𝑥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fr-FR" sz="1600" i="0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𝑑𝑡</m:t>
                                    </m:r>
                                    <m:r>
                                      <a:rPr lang="fr-FR" sz="1600" i="0">
                                        <a:latin typeface="Cambria Math" panose="02040503050406030204" pitchFamily="18" charset="0"/>
                                      </a:rPr>
                                      <m:t>)×</m:t>
                                    </m:r>
                                    <m:func>
                                      <m:func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exp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fr-F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fr-FR" sz="1600" i="0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f>
                                              <m:fPr>
                                                <m:ctrlPr>
                                                  <a:rPr lang="fr-F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𝑃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𝑠𝑛𝑜𝑤</m:t>
                                                    </m:r>
                                                  </m:sub>
                                                </m:sSub>
                                              </m:num>
                                              <m:den>
                                                <m:sSub>
                                                  <m:sSubPr>
                                                    <m:ctrlP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fr-FR" sz="16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𝑐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</m:func>
                                    <m:r>
                                      <a:rPr lang="fr-FR" sz="1600" i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𝜏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𝑠𝑛𝑜𝑤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</m:num>
                              <m:den>
                                <m:r>
                                  <a:rPr lang="fr-FR" sz="1600" i="0">
                                    <a:latin typeface="Cambria Math" panose="02040503050406030204" pitchFamily="18" charset="0"/>
                                  </a:rPr>
                                  <m:t>1 + </m:t>
                                </m:r>
                                <m:sSub>
                                  <m:sSubPr>
                                    <m:ctrlPr>
                                      <a:rPr lang="fr-FR" sz="1600" i="1" smtClean="0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𝑔</m:t>
                                    </m:r>
                                  </m:e>
                                  <m:sub>
                                    <m:r>
                                      <a:rPr lang="fr-F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𝑡𝑒𝑚𝑝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fr-FR" sz="16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e>
                                      <m:sub>
                                        <m:r>
                                          <a:rPr lang="fr-FR" sz="1600" i="1">
                                            <a:solidFill>
                                              <a:srgbClr val="FF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𝑎𝑖𝑟</m:t>
                                        </m:r>
                                      </m:sub>
                                    </m:sSub>
                                  </m:e>
                                </m:d>
                              </m:den>
                            </m:f>
                          </m:e>
                        </m:d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A6B08BF-4E1F-4A76-9FD9-61478EE753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686308" y="3075074"/>
                  <a:ext cx="7305963" cy="8749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007344B-76A9-4BA0-B342-01742C011D8A}"/>
                    </a:ext>
                  </a:extLst>
                </p:cNvPr>
                <p:cNvSpPr/>
                <p:nvPr/>
              </p:nvSpPr>
              <p:spPr>
                <a:xfrm>
                  <a:off x="0" y="4287402"/>
                  <a:ext cx="3771866" cy="7064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fr-F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𝑡𝑒𝑚𝑝</m:t>
                            </m:r>
                          </m:sub>
                        </m:sSub>
                        <m:d>
                          <m:d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fr-FR" sz="1600" i="1">
                                    <a:latin typeface="Cambria Math" panose="02040503050406030204" pitchFamily="18" charset="0"/>
                                  </a:rPr>
                                  <m:t>𝑎𝑖𝑟</m:t>
                                </m:r>
                              </m:sub>
                            </m:sSub>
                          </m:e>
                        </m:d>
                        <m:r>
                          <a:rPr lang="fr-FR" sz="1600" i="0">
                            <a:latin typeface="Cambria Math" panose="02040503050406030204" pitchFamily="18" charset="0"/>
                          </a:rPr>
                          <m:t>= </m:t>
                        </m:r>
                        <m:sSup>
                          <m:sSupPr>
                            <m:ctrlPr>
                              <a:rPr lang="fr-FR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fr-FR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fr-F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d>
                                      <m:dPr>
                                        <m:begChr m:val=""/>
                                        <m:ctrlP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Max</m:t>
                                        </m:r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 (</m:t>
                                        </m:r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0 − </m:t>
                                        </m:r>
                                        <m:r>
                                          <a:rPr lang="fr-FR" sz="1600" i="1">
                                            <a:latin typeface="Cambria Math" panose="02040503050406030204" pitchFamily="18" charset="0"/>
                                          </a:rPr>
                                          <m:t>𝑇𝑎𝑖𝑟</m:t>
                                        </m:r>
                                        <m:r>
                                          <a:rPr lang="fr-FR" sz="1600" i="0">
                                            <a:latin typeface="Cambria Math" panose="02040503050406030204" pitchFamily="18" charset="0"/>
                                          </a:rPr>
                                          <m:t>,   0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fr-FR" sz="1600" i="1">
                                        <a:latin typeface="Cambria Math" panose="02040503050406030204" pitchFamily="18" charset="0"/>
                                      </a:rPr>
                                      <m:t>𝜔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fr-FR" sz="1600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sup>
                        </m:sSup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F007344B-76A9-4BA0-B342-01742C011D8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287402"/>
                  <a:ext cx="3771866" cy="7064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E1EDD7A-2F22-4B2D-9A14-8FA21608741F}"/>
                  </a:ext>
                </a:extLst>
              </p:cNvPr>
              <p:cNvSpPr txBox="1"/>
              <p:nvPr/>
            </p:nvSpPr>
            <p:spPr>
              <a:xfrm>
                <a:off x="7041392" y="2092543"/>
                <a:ext cx="4746253" cy="4269887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𝑎𝑔𝑒𝑑</m:t>
                        </m:r>
                      </m:sub>
                    </m:sSub>
                    <m:r>
                      <a:rPr lang="fr-FR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𝑑𝑒𝑐</m:t>
                        </m:r>
                      </m:sub>
                    </m:sSub>
                  </m:oMath>
                </a14:m>
                <a:r>
                  <a:rPr lang="fr-FR" dirty="0"/>
                  <a:t> = albédo neige fraîche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𝑑𝑒𝑐</m:t>
                        </m:r>
                      </m:sub>
                    </m:sSub>
                  </m:oMath>
                </a14:m>
                <a:r>
                  <a:rPr lang="fr-FR" dirty="0"/>
                  <a:t> = taux de décroissance de l’âge de la neige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fr-FR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fr-FR" dirty="0"/>
                  <a:t> = âge max de la neige</a:t>
                </a:r>
              </a:p>
              <a:p>
                <a:endParaRPr lang="fr-FR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fr-F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fr-FR" dirty="0"/>
                  <a:t> = épaisseur de chute de neige nécessaire pour réinitialiser l’âge de la neige</a:t>
                </a:r>
              </a:p>
              <a:p>
                <a:endParaRPr lang="fr-FR" dirty="0"/>
              </a:p>
              <a:p>
                <a:r>
                  <a:rPr lang="fr-FR" dirty="0">
                    <a:solidFill>
                      <a:srgbClr val="FF0000"/>
                    </a:solidFill>
                    <a:latin typeface="Symbol" panose="05050102010706020507" pitchFamily="18" charset="2"/>
                  </a:rPr>
                  <a:t>w, b </a:t>
                </a:r>
                <a:r>
                  <a:rPr lang="fr-FR" dirty="0">
                    <a:latin typeface="Symbol" panose="05050102010706020507" pitchFamily="18" charset="2"/>
                  </a:rPr>
                  <a:t>= </a:t>
                </a:r>
                <a:r>
                  <a:rPr lang="fr-FR" dirty="0">
                    <a:cs typeface="Arial" panose="020B0604020202020204" pitchFamily="34" charset="0"/>
                  </a:rPr>
                  <a:t>tuning </a:t>
                </a:r>
                <a:r>
                  <a:rPr lang="fr-FR" dirty="0" err="1">
                    <a:cs typeface="Arial" panose="020B0604020202020204" pitchFamily="34" charset="0"/>
                  </a:rPr>
                  <a:t>parameters</a:t>
                </a:r>
                <a:endParaRPr lang="fr-FR" dirty="0">
                  <a:cs typeface="Arial" panose="020B0604020202020204" pitchFamily="34" charset="0"/>
                </a:endParaRPr>
              </a:p>
              <a:p>
                <a:endParaRPr lang="fr-FR" dirty="0">
                  <a:cs typeface="Arial" panose="020B0604020202020204" pitchFamily="34" charset="0"/>
                </a:endParaRPr>
              </a:p>
              <a:p>
                <a:r>
                  <a:rPr lang="fr-FR" i="1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f</a:t>
                </a:r>
                <a:r>
                  <a:rPr lang="fr-FR" i="1" baseline="-25000" dirty="0" err="1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age</a:t>
                </a:r>
                <a:r>
                  <a:rPr lang="fr-FR" i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cs typeface="Arial" panose="020B0604020202020204" pitchFamily="34" charset="0"/>
                    <a:sym typeface="Wingdings" panose="05000000000000000000" pitchFamily="2" charset="2"/>
                  </a:rPr>
                  <a:t> effet des basses températures sur le métamorphisme</a:t>
                </a:r>
                <a:endParaRPr lang="fr-FR" dirty="0">
                  <a:cs typeface="Arial" panose="020B0604020202020204" pitchFamily="34" charset="0"/>
                </a:endParaRPr>
              </a:p>
              <a:p>
                <a:endParaRPr lang="fr-FR" dirty="0">
                  <a:cs typeface="Arial" panose="020B0604020202020204" pitchFamily="34" charset="0"/>
                </a:endParaRPr>
              </a:p>
              <a:p>
                <a:r>
                  <a:rPr lang="fr-FR" dirty="0">
                    <a:solidFill>
                      <a:schemeClr val="accent1"/>
                    </a:solidFill>
                    <a:cs typeface="Arial" panose="020B0604020202020204" pitchFamily="34" charset="0"/>
                  </a:rPr>
                  <a:t>+ Albédo de la glace fixé à 0.4</a:t>
                </a: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1E1EDD7A-2F22-4B2D-9A14-8FA216087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1392" y="2092543"/>
                <a:ext cx="4746253" cy="4269887"/>
              </a:xfrm>
              <a:prstGeom prst="rect">
                <a:avLst/>
              </a:prstGeom>
              <a:blipFill>
                <a:blip r:embed="rId6"/>
                <a:stretch>
                  <a:fillRect l="-765" t="-283" r="-1658" b="-850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64E3865E-0557-4228-A386-07DDF0C61C62}"/>
              </a:ext>
            </a:extLst>
          </p:cNvPr>
          <p:cNvSpPr txBox="1"/>
          <p:nvPr/>
        </p:nvSpPr>
        <p:spPr>
          <a:xfrm>
            <a:off x="7041392" y="276593"/>
            <a:ext cx="3118739" cy="150810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fr-FR" i="1" dirty="0" err="1"/>
              <a:t>P</a:t>
            </a:r>
            <a:r>
              <a:rPr lang="fr-FR" i="1" baseline="-25000" dirty="0" err="1"/>
              <a:t>snow</a:t>
            </a:r>
            <a:r>
              <a:rPr lang="fr-FR" dirty="0"/>
              <a:t> = précipitations neigeuses</a:t>
            </a:r>
          </a:p>
          <a:p>
            <a:endParaRPr lang="fr-FR" dirty="0"/>
          </a:p>
          <a:p>
            <a:r>
              <a:rPr lang="fr-FR" i="1" dirty="0"/>
              <a:t>T0</a:t>
            </a:r>
            <a:r>
              <a:rPr lang="fr-FR" dirty="0"/>
              <a:t> = température de fusion</a:t>
            </a:r>
          </a:p>
          <a:p>
            <a:endParaRPr lang="fr-FR" dirty="0"/>
          </a:p>
          <a:p>
            <a:r>
              <a:rPr lang="fr-FR" sz="2000" i="1" dirty="0" err="1">
                <a:latin typeface="Symbol" panose="05050102010706020507" pitchFamily="18" charset="2"/>
              </a:rPr>
              <a:t>t</a:t>
            </a:r>
            <a:r>
              <a:rPr lang="fr-FR" sz="2000" i="1" baseline="-25000" dirty="0" err="1"/>
              <a:t>snow</a:t>
            </a:r>
            <a:r>
              <a:rPr lang="fr-FR" dirty="0"/>
              <a:t> = âge de la neige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AC67824-DF8D-49D6-BD5B-65D46D165409}"/>
              </a:ext>
            </a:extLst>
          </p:cNvPr>
          <p:cNvSpPr txBox="1"/>
          <p:nvPr/>
        </p:nvSpPr>
        <p:spPr>
          <a:xfrm>
            <a:off x="195486" y="5630739"/>
            <a:ext cx="6484483" cy="1097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fr-FR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Sept paramètres d’albédo étalonnés initialement par rapport aux données MODIS (surfaces non englacées uniquement) + 1 paramètre pour l’albédo de la glace</a:t>
            </a:r>
          </a:p>
        </p:txBody>
      </p:sp>
    </p:spTree>
    <p:extLst>
      <p:ext uri="{BB962C8B-B14F-4D97-AF65-F5344CB8AC3E}">
        <p14:creationId xmlns:p14="http://schemas.microsoft.com/office/powerpoint/2010/main" val="1632677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5413</TotalTime>
  <Words>1182</Words>
  <Application>Microsoft Office PowerPoint</Application>
  <PresentationFormat>Grand écran</PresentationFormat>
  <Paragraphs>278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Symbol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charbit</dc:creator>
  <cp:lastModifiedBy>charbit</cp:lastModifiedBy>
  <cp:revision>91</cp:revision>
  <dcterms:created xsi:type="dcterms:W3CDTF">2021-03-30T19:45:28Z</dcterms:created>
  <dcterms:modified xsi:type="dcterms:W3CDTF">2021-04-12T05:57:15Z</dcterms:modified>
</cp:coreProperties>
</file>