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25"/>
  </p:notesMasterIdLst>
  <p:sldIdLst>
    <p:sldId id="260" r:id="rId2"/>
    <p:sldId id="408" r:id="rId3"/>
    <p:sldId id="411" r:id="rId4"/>
    <p:sldId id="409" r:id="rId5"/>
    <p:sldId id="410" r:id="rId6"/>
    <p:sldId id="417" r:id="rId7"/>
    <p:sldId id="392" r:id="rId8"/>
    <p:sldId id="413" r:id="rId9"/>
    <p:sldId id="415" r:id="rId10"/>
    <p:sldId id="407" r:id="rId11"/>
    <p:sldId id="403" r:id="rId12"/>
    <p:sldId id="405" r:id="rId13"/>
    <p:sldId id="399" r:id="rId14"/>
    <p:sldId id="420" r:id="rId15"/>
    <p:sldId id="419" r:id="rId16"/>
    <p:sldId id="404" r:id="rId17"/>
    <p:sldId id="398" r:id="rId18"/>
    <p:sldId id="406" r:id="rId19"/>
    <p:sldId id="391" r:id="rId20"/>
    <p:sldId id="397" r:id="rId21"/>
    <p:sldId id="395" r:id="rId22"/>
    <p:sldId id="416" r:id="rId23"/>
    <p:sldId id="418" r:id="rId24"/>
  </p:sldIdLst>
  <p:sldSz cx="9906000" cy="6858000" type="A4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0066"/>
    <a:srgbClr val="B2E3F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14" autoAdjust="0"/>
    <p:restoredTop sz="96433" autoAdjust="0"/>
  </p:normalViewPr>
  <p:slideViewPr>
    <p:cSldViewPr snapToGrid="0">
      <p:cViewPr>
        <p:scale>
          <a:sx n="70" d="100"/>
          <a:sy n="70" d="100"/>
        </p:scale>
        <p:origin x="-2107" y="-331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19D04-6903-4D3A-B443-252A22306D47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38E8A-DF79-43C9-8E41-679E8225D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04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38E8A-DF79-43C9-8E41-679E8225D34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76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38E8A-DF79-43C9-8E41-679E8225D34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287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CC10156-DB78-44B1-A0A5-62C99E96F3AE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F93321D-5E63-4296-A870-29B7586F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9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CC10156-DB78-44B1-A0A5-62C99E96F3AE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F93321D-5E63-4296-A870-29B7586F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67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CC10156-DB78-44B1-A0A5-62C99E96F3AE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F93321D-5E63-4296-A870-29B7586F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8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CC10156-DB78-44B1-A0A5-62C99E96F3AE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F93321D-5E63-4296-A870-29B7586F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339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CC10156-DB78-44B1-A0A5-62C99E96F3AE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F93321D-5E63-4296-A870-29B7586F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16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CC10156-DB78-44B1-A0A5-62C99E96F3AE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F93321D-5E63-4296-A870-29B7586F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34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CC10156-DB78-44B1-A0A5-62C99E96F3AE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F93321D-5E63-4296-A870-29B7586F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39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CC10156-DB78-44B1-A0A5-62C99E96F3AE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F93321D-5E63-4296-A870-29B7586F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609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CC10156-DB78-44B1-A0A5-62C99E96F3AE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F93321D-5E63-4296-A870-29B7586F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67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CC10156-DB78-44B1-A0A5-62C99E96F3AE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F93321D-5E63-4296-A870-29B7586F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99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CC10156-DB78-44B1-A0A5-62C99E96F3AE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8F93321D-5E63-4296-A870-29B7586FA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5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906000" cy="6575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3290" y="102742"/>
            <a:ext cx="9782709" cy="559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515" y="945222"/>
            <a:ext cx="9051531" cy="5496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311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>
              <a:lumMod val="1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11.png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57529" y="701272"/>
            <a:ext cx="9021706" cy="193899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/>
              <a:t>Biais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tropicaux</a:t>
            </a:r>
            <a:r>
              <a:rPr lang="en-US" sz="4000" b="1" dirty="0" smtClean="0"/>
              <a:t> et flux de surface </a:t>
            </a:r>
            <a:r>
              <a:rPr lang="en-US" sz="4000" b="1" dirty="0" err="1" smtClean="0"/>
              <a:t>océan-atmosphère</a:t>
            </a:r>
            <a:r>
              <a:rPr lang="en-US" sz="4000" b="1" dirty="0" smtClean="0"/>
              <a:t>, que </a:t>
            </a:r>
            <a:r>
              <a:rPr lang="en-US" sz="4000" b="1" dirty="0" err="1" smtClean="0"/>
              <a:t>peut</a:t>
            </a:r>
            <a:r>
              <a:rPr lang="en-US" sz="4000" b="1" dirty="0" smtClean="0"/>
              <a:t>-on </a:t>
            </a:r>
            <a:r>
              <a:rPr lang="en-US" sz="4000" b="1" dirty="0" err="1" smtClean="0"/>
              <a:t>en</a:t>
            </a:r>
            <a:r>
              <a:rPr lang="en-US" sz="4000" b="1" dirty="0" smtClean="0"/>
              <a:t> dire à </a:t>
            </a:r>
            <a:r>
              <a:rPr lang="en-US" sz="4000" b="1" dirty="0" err="1" smtClean="0"/>
              <a:t>partir</a:t>
            </a:r>
            <a:r>
              <a:rPr lang="en-US" sz="4000" b="1" dirty="0" smtClean="0"/>
              <a:t> des simulations CMIP6</a:t>
            </a:r>
            <a:endParaRPr lang="en-US" sz="4000" b="1" dirty="0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596171" y="4251710"/>
            <a:ext cx="313656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fr-FR" sz="2000" b="1" dirty="0" smtClean="0"/>
              <a:t>PEDALONS</a:t>
            </a:r>
            <a:r>
              <a:rPr lang="en-US" altLang="fr-FR" sz="2000" i="1" dirty="0" smtClean="0">
                <a:solidFill>
                  <a:schemeClr val="tx2"/>
                </a:solidFill>
              </a:rPr>
              <a:t>, 14 </a:t>
            </a:r>
            <a:r>
              <a:rPr lang="en-US" altLang="fr-FR" sz="2000" i="1" dirty="0" err="1" smtClean="0">
                <a:solidFill>
                  <a:schemeClr val="tx2"/>
                </a:solidFill>
              </a:rPr>
              <a:t>octobre</a:t>
            </a:r>
            <a:r>
              <a:rPr lang="en-US" altLang="fr-FR" sz="2000" i="1" dirty="0" smtClean="0">
                <a:solidFill>
                  <a:schemeClr val="tx2"/>
                </a:solidFill>
              </a:rPr>
              <a:t> 2019</a:t>
            </a:r>
            <a:endParaRPr lang="en-US" altLang="fr-FR" sz="2000" i="1" dirty="0">
              <a:solidFill>
                <a:schemeClr val="tx2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90568" y="3383424"/>
            <a:ext cx="135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P. </a:t>
            </a:r>
            <a:r>
              <a:rPr lang="fr-FR" dirty="0" err="1" smtClean="0"/>
              <a:t>Braconnot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669643" y="5210294"/>
            <a:ext cx="7153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À partir de tests de sensibilité autour CMIP6 + résultats thèse Olivier Torres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40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Coupled model</a:t>
            </a:r>
            <a:endParaRPr lang="en-US" dirty="0"/>
          </a:p>
        </p:txBody>
      </p:sp>
      <p:pic>
        <p:nvPicPr>
          <p:cNvPr id="3" name="Picture 2" descr="F:\Olivier_Torres\these_en_latex_NEW\Olivier_Thèse\gustiness\diff_anu_cp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94"/>
          <a:stretch/>
        </p:blipFill>
        <p:spPr bwMode="auto">
          <a:xfrm>
            <a:off x="572542" y="731054"/>
            <a:ext cx="5757138" cy="60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709351" y="1461424"/>
            <a:ext cx="3196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At </a:t>
            </a:r>
            <a:r>
              <a:rPr lang="fr-FR" dirty="0" err="1" smtClean="0"/>
              <a:t>most</a:t>
            </a:r>
            <a:r>
              <a:rPr lang="fr-FR" dirty="0" smtClean="0"/>
              <a:t> 5-10 W/m2</a:t>
            </a:r>
          </a:p>
          <a:p>
            <a:r>
              <a:rPr lang="fr-FR" dirty="0" err="1" smtClean="0"/>
              <a:t>Smaller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mean</a:t>
            </a:r>
            <a:r>
              <a:rPr lang="fr-FR" dirty="0" smtClean="0"/>
              <a:t> CM6 </a:t>
            </a:r>
            <a:r>
              <a:rPr lang="fr-FR" dirty="0" err="1" smtClean="0"/>
              <a:t>bias</a:t>
            </a:r>
            <a:r>
              <a:rPr lang="fr-FR" dirty="0" smtClean="0"/>
              <a:t> and </a:t>
            </a:r>
            <a:r>
              <a:rPr lang="fr-FR" dirty="0" err="1" smtClean="0"/>
              <a:t>than</a:t>
            </a:r>
            <a:r>
              <a:rPr lang="fr-FR" dirty="0" smtClean="0"/>
              <a:t> ATM  </a:t>
            </a:r>
            <a:endParaRPr lang="fr-F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335" y="156996"/>
            <a:ext cx="2306001" cy="114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22" y="2653995"/>
            <a:ext cx="3642673" cy="120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515515" y="2356204"/>
            <a:ext cx="60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ATM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415722" y="457591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CM6 </a:t>
            </a:r>
            <a:r>
              <a:rPr lang="fr-FR" dirty="0" err="1" smtClean="0"/>
              <a:t>bias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43299" y="731053"/>
            <a:ext cx="499701" cy="368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397203" y="711847"/>
            <a:ext cx="499701" cy="368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397203" y="2764027"/>
            <a:ext cx="499701" cy="368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72542" y="2770422"/>
            <a:ext cx="499701" cy="368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54523" y="4706904"/>
            <a:ext cx="499701" cy="368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386658" y="4722065"/>
            <a:ext cx="499701" cy="368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6523770" y="2653995"/>
            <a:ext cx="296284" cy="141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8237058" y="2611311"/>
            <a:ext cx="244794" cy="184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60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sum of different feedbacks : AMIP 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5" r="50000" b="59429"/>
          <a:stretch/>
        </p:blipFill>
        <p:spPr>
          <a:xfrm>
            <a:off x="42863" y="2481942"/>
            <a:ext cx="4209832" cy="26676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293" y="5200800"/>
            <a:ext cx="41669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/>
              <a:t>LH (W/m²)</a:t>
            </a:r>
          </a:p>
          <a:p>
            <a:pPr algn="ctr"/>
            <a:r>
              <a:rPr lang="fr-FR" sz="2000" b="1" dirty="0" smtClean="0"/>
              <a:t>(positive </a:t>
            </a:r>
            <a:r>
              <a:rPr lang="fr-FR" sz="2000" b="1" dirty="0" err="1" smtClean="0"/>
              <a:t>towards</a:t>
            </a:r>
            <a:r>
              <a:rPr lang="fr-FR" sz="2000" b="1" dirty="0" smtClean="0"/>
              <a:t> the </a:t>
            </a:r>
            <a:r>
              <a:rPr lang="fr-FR" sz="2000" b="1" dirty="0" err="1" smtClean="0"/>
              <a:t>atmosphere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" r="49891" b="79365"/>
          <a:stretch/>
        </p:blipFill>
        <p:spPr>
          <a:xfrm>
            <a:off x="4252695" y="1873987"/>
            <a:ext cx="2671280" cy="17213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059173" y="1535432"/>
            <a:ext cx="1058322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C</a:t>
            </a:r>
            <a:r>
              <a:rPr lang="fr-FR" sz="1600" b="1" baseline="-25000" dirty="0" smtClean="0"/>
              <a:t>E</a:t>
            </a:r>
            <a:endParaRPr lang="fr-FR" sz="1600" b="1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955333" y="1535433"/>
            <a:ext cx="2201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NGUST - REFPD </a:t>
            </a:r>
          </a:p>
        </p:txBody>
      </p:sp>
      <p:pic>
        <p:nvPicPr>
          <p:cNvPr id="8" name="Picture 2" descr="F:\Olivier_Torres\Tout_ordinateur_du_labo\these_en_latex_NEW\Olivier_Thèse\gustiness\surface_mo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9" r="50000" b="39410"/>
          <a:stretch/>
        </p:blipFill>
        <p:spPr bwMode="auto">
          <a:xfrm>
            <a:off x="7076455" y="1873985"/>
            <a:ext cx="2671280" cy="172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882933" y="1535432"/>
            <a:ext cx="1058322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q</a:t>
            </a:r>
            <a:r>
              <a:rPr lang="fr-FR" sz="1600" b="1" baseline="-25000" dirty="0" smtClean="0"/>
              <a:t>0</a:t>
            </a:r>
            <a:endParaRPr lang="fr-FR" sz="1600" b="1" baseline="-25000" dirty="0"/>
          </a:p>
        </p:txBody>
      </p:sp>
      <p:pic>
        <p:nvPicPr>
          <p:cNvPr id="10" name="Picture 2" descr="F:\Olivier_Torres\these_en_latex_NEW\Olivier_Thèse\gustiness\Gustiness_ACTIV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37" y="4824503"/>
            <a:ext cx="2761415" cy="172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81" r="49782"/>
          <a:stretch/>
        </p:blipFill>
        <p:spPr>
          <a:xfrm>
            <a:off x="7055231" y="4824503"/>
            <a:ext cx="2770940" cy="17204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618471" y="3746763"/>
            <a:ext cx="2718762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/>
              <a:t>Suppressed</a:t>
            </a:r>
            <a:r>
              <a:rPr lang="fr-FR" sz="1600" dirty="0" smtClean="0"/>
              <a:t> </a:t>
            </a:r>
            <a:r>
              <a:rPr lang="fr-FR" sz="1600" dirty="0" err="1" smtClean="0"/>
              <a:t>gustiness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059172" y="4479047"/>
            <a:ext cx="1090334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u</a:t>
            </a:r>
            <a:r>
              <a:rPr lang="fr-FR" sz="1600" dirty="0" smtClean="0"/>
              <a:t>’</a:t>
            </a:r>
            <a:endParaRPr lang="fr-FR" sz="1600" dirty="0"/>
          </a:p>
        </p:txBody>
      </p:sp>
      <p:cxnSp>
        <p:nvCxnSpPr>
          <p:cNvPr id="14" name="Connecteur en arc 13"/>
          <p:cNvCxnSpPr>
            <a:stCxn id="12" idx="2"/>
            <a:endCxn id="13" idx="0"/>
          </p:cNvCxnSpPr>
          <p:nvPr/>
        </p:nvCxnSpPr>
        <p:spPr>
          <a:xfrm rot="5400000">
            <a:off x="6094230" y="3595426"/>
            <a:ext cx="393730" cy="1373513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6476894" y="4315886"/>
            <a:ext cx="261572" cy="241091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16" name="Connecteur en arc 15"/>
          <p:cNvCxnSpPr>
            <a:stCxn id="12" idx="2"/>
            <a:endCxn id="20" idx="0"/>
          </p:cNvCxnSpPr>
          <p:nvPr/>
        </p:nvCxnSpPr>
        <p:spPr>
          <a:xfrm rot="16200000" flipH="1">
            <a:off x="7512410" y="3550758"/>
            <a:ext cx="393730" cy="1462848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7259106" y="4315886"/>
            <a:ext cx="289727" cy="2410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996521" y="4085317"/>
                <a:ext cx="190834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400" dirty="0" smtClean="0"/>
                  <a:t>W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ind</m:t>
                    </m:r>
                    <m:r>
                      <a:rPr lang="fr-FR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effect</m:t>
                    </m:r>
                    <m:r>
                      <a:rPr lang="fr-FR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lang="fr-FR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521" y="4085317"/>
                <a:ext cx="1908348" cy="307777"/>
              </a:xfrm>
              <a:prstGeom prst="rect">
                <a:avLst/>
              </a:prstGeom>
              <a:blipFill rotWithShape="1">
                <a:blip r:embed="rId4"/>
                <a:stretch>
                  <a:fillRect t="-1961" b="-176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/>
          <p:cNvSpPr txBox="1"/>
          <p:nvPr/>
        </p:nvSpPr>
        <p:spPr>
          <a:xfrm>
            <a:off x="7882933" y="4085318"/>
            <a:ext cx="214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Wind stress </a:t>
            </a:r>
            <a:r>
              <a:rPr lang="fr-FR" sz="1400" dirty="0" err="1" smtClean="0"/>
              <a:t>effect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7698286" y="4479047"/>
            <a:ext cx="1484828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U</a:t>
            </a:r>
            <a:r>
              <a:rPr lang="fr-FR" sz="1600" baseline="-25000" dirty="0" smtClean="0"/>
              <a:t>0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175931" y="877741"/>
                <a:ext cx="7881938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 smtClean="0">
                    <a:solidFill>
                      <a:srgbClr val="0070C0"/>
                    </a:solidFill>
                  </a:rPr>
                  <a:t>Flux de chaleur latente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000" i="1">
                            <a:latin typeface="Cambria Math"/>
                          </a:rPr>
                          <m:t>ν</m:t>
                        </m:r>
                        <m:r>
                          <a:rPr lang="fr-FR" sz="20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fr-FR" sz="2000" i="1">
                        <a:latin typeface="Cambria Math"/>
                      </a:rPr>
                      <m:t>=−</m:t>
                    </m:r>
                    <m:sSub>
                      <m:sSubPr>
                        <m:ctrlPr>
                          <a:rPr lang="fr-FR" sz="20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/>
                          </a:rPr>
                          <m:t>ρ</m:t>
                        </m:r>
                      </m:e>
                      <m:sub>
                        <m:r>
                          <a:rPr lang="fr-FR" sz="2000" i="1">
                            <a:latin typeface="Cambria Math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fr-FR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fr-FR" sz="2000" i="1">
                            <a:latin typeface="Cambria Math"/>
                          </a:rPr>
                          <m:t>𝑣</m:t>
                        </m:r>
                      </m:sub>
                    </m:sSub>
                    <m:sSub>
                      <m:sSubPr>
                        <m:ctrlPr>
                          <a:rPr lang="fr-FR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fr-FR" sz="2000" i="1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fr-FR" sz="2000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fr-FR" sz="20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𝐔</m:t>
                        </m:r>
                      </m:e>
                      <m:sub>
                        <m:r>
                          <a:rPr lang="fr-FR" sz="20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fr-FR" sz="2000" b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fr-FR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sz="20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𝐮</m:t>
                        </m:r>
                      </m:e>
                      <m:sup>
                        <m:r>
                          <a:rPr lang="fr-FR" sz="20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fr-FR" sz="2000" b="1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  <m:r>
                      <a:rPr lang="fr-FR" sz="20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fr-FR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fr-FR" sz="2000" i="1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fr-FR" sz="2000" i="1">
                        <a:latin typeface="Cambria Math"/>
                      </a:rPr>
                      <m:t>)(</m:t>
                    </m:r>
                    <m:r>
                      <a:rPr lang="fr-FR" sz="2000" i="1">
                        <a:latin typeface="Cambria Math"/>
                      </a:rPr>
                      <m:t>𝑞</m:t>
                    </m:r>
                    <m:r>
                      <a:rPr lang="fr-FR" sz="2000" b="0" i="1" baseline="-25000" smtClean="0">
                        <a:latin typeface="Cambria Math"/>
                      </a:rPr>
                      <m:t>0</m:t>
                    </m:r>
                    <m:r>
                      <a:rPr lang="fr-FR" sz="20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fr-FR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fr-FR" sz="2000" i="1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fr-FR" sz="2000" i="1">
                        <a:latin typeface="Cambria Math"/>
                      </a:rPr>
                      <m:t>)</m:t>
                    </m:r>
                  </m:oMath>
                </a14:m>
                <a:endParaRPr lang="fr-FR" sz="2000" dirty="0" smtClean="0"/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31" y="877741"/>
                <a:ext cx="7881938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851" t="-7576" b="-257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8308576" y="753837"/>
            <a:ext cx="1347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U</a:t>
            </a:r>
            <a:r>
              <a:rPr lang="fr-FR" b="1" baseline="-25000" dirty="0"/>
              <a:t>S</a:t>
            </a:r>
            <a:r>
              <a:rPr lang="fr-FR" b="1" dirty="0"/>
              <a:t> = </a:t>
            </a:r>
            <a:r>
              <a:rPr lang="fr-FR" b="1" dirty="0" smtClean="0"/>
              <a:t>0</a:t>
            </a:r>
          </a:p>
          <a:p>
            <a:pPr algn="ctr"/>
            <a:r>
              <a:rPr lang="fr-FR" b="1" dirty="0" err="1" smtClean="0"/>
              <a:t>q</a:t>
            </a:r>
            <a:r>
              <a:rPr lang="fr-FR" b="1" baseline="-25000" dirty="0" err="1" smtClean="0"/>
              <a:t>S</a:t>
            </a:r>
            <a:r>
              <a:rPr lang="fr-FR" b="1" dirty="0" smtClean="0"/>
              <a:t> identique</a:t>
            </a:r>
            <a:endParaRPr lang="fr-FR" b="1" baseline="-25000" dirty="0"/>
          </a:p>
        </p:txBody>
      </p:sp>
    </p:spTree>
    <p:extLst>
      <p:ext uri="{BB962C8B-B14F-4D97-AF65-F5344CB8AC3E}">
        <p14:creationId xmlns:p14="http://schemas.microsoft.com/office/powerpoint/2010/main" val="127049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and current feedback </a:t>
            </a:r>
            <a:endParaRPr lang="en-US" dirty="0"/>
          </a:p>
        </p:txBody>
      </p:sp>
      <p:pic>
        <p:nvPicPr>
          <p:cNvPr id="3" name="Picture 2" descr="F:\Olivier_Torres\Tout_ordinateur_du_labo\these_en_latex_NEW\Olivier_Thèse\gustiness\Atmosphere_REF_et_DIFF_surf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4" b="31713"/>
          <a:stretch/>
        </p:blipFill>
        <p:spPr bwMode="auto">
          <a:xfrm>
            <a:off x="2588008" y="1235502"/>
            <a:ext cx="5924456" cy="141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7189" t="38283" r="27512" b="39112"/>
          <a:stretch/>
        </p:blipFill>
        <p:spPr>
          <a:xfrm>
            <a:off x="2585880" y="3056667"/>
            <a:ext cx="5924456" cy="13862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634740" y="2694085"/>
            <a:ext cx="383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Wind stress (N/m²)</a:t>
            </a:r>
            <a:endParaRPr lang="en-US" b="1" baseline="-25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24577" t="39715" r="27662" b="36707"/>
          <a:stretch/>
        </p:blipFill>
        <p:spPr>
          <a:xfrm>
            <a:off x="2588008" y="4815048"/>
            <a:ext cx="5924456" cy="1386226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4518052" y="5267579"/>
            <a:ext cx="657050" cy="4811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4518052" y="3509198"/>
            <a:ext cx="656309" cy="4811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004110" y="3592448"/>
            <a:ext cx="657050" cy="4811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004851" y="5320743"/>
            <a:ext cx="656309" cy="4811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727742" y="866170"/>
            <a:ext cx="383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Wind (m/s)</a:t>
            </a:r>
            <a:endParaRPr lang="en-US" b="1" baseline="-25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540943" y="4420929"/>
            <a:ext cx="38309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</a:t>
            </a:r>
            <a:r>
              <a:rPr lang="en-US" b="1" dirty="0" smtClean="0"/>
              <a:t>urface  current (m/s)</a:t>
            </a:r>
            <a:endParaRPr lang="en-US" b="1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24767" y="3602196"/>
            <a:ext cx="2201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NGUST - REFPD </a:t>
            </a:r>
          </a:p>
        </p:txBody>
      </p:sp>
      <p:sp>
        <p:nvSpPr>
          <p:cNvPr id="14" name="Ellipse 13"/>
          <p:cNvSpPr/>
          <p:nvPr/>
        </p:nvSpPr>
        <p:spPr>
          <a:xfrm>
            <a:off x="4602043" y="1639550"/>
            <a:ext cx="657050" cy="4811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6170730" y="1760954"/>
            <a:ext cx="656309" cy="4811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0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291" y="41782"/>
            <a:ext cx="9782709" cy="559548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8155" y="630263"/>
            <a:ext cx="9230645" cy="311877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The new parameterization increases the consistency between wind gust/thermals/conversion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It impacts E/W and N/S gradients of large scale moist static energy and affect the large scale circulation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 In the coupled system, feedbacks related to energetic </a:t>
            </a:r>
            <a:r>
              <a:rPr lang="en-US" sz="2400" dirty="0" err="1" smtClean="0"/>
              <a:t>adustment</a:t>
            </a:r>
            <a:r>
              <a:rPr lang="en-US" sz="2400" dirty="0" smtClean="0"/>
              <a:t> can mask the effect of the new processes.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3419375"/>
            <a:ext cx="55575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Challenges  </a:t>
            </a:r>
            <a:r>
              <a:rPr lang="en-US" dirty="0" smtClean="0"/>
              <a:t>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Still difficult </a:t>
            </a:r>
            <a:r>
              <a:rPr lang="en-US" sz="2400" dirty="0" err="1" smtClean="0"/>
              <a:t>tohave</a:t>
            </a:r>
            <a:r>
              <a:rPr lang="en-US" sz="2400" dirty="0" smtClean="0"/>
              <a:t> both fluxes and state variables in agreement with observations </a:t>
            </a:r>
          </a:p>
          <a:p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The surface flux parameterization changes have an impact on the atmospheric moisture content </a:t>
            </a:r>
            <a:r>
              <a:rPr lang="en-US" sz="2400" dirty="0" smtClean="0">
                <a:sym typeface="Wingdings" panose="05000000000000000000" pitchFamily="2" charset="2"/>
              </a:rPr>
              <a:t> Role on climate sensitivity? </a:t>
            </a:r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t="416" r="-285" b="65139"/>
          <a:stretch/>
        </p:blipFill>
        <p:spPr bwMode="auto">
          <a:xfrm>
            <a:off x="5557519" y="3419375"/>
            <a:ext cx="4144297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3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5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96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Gust in OAGCM</a:t>
            </a:r>
            <a:endParaRPr lang="en-US" dirty="0"/>
          </a:p>
        </p:txBody>
      </p:sp>
      <p:grpSp>
        <p:nvGrpSpPr>
          <p:cNvPr id="3" name="Groupe 2"/>
          <p:cNvGrpSpPr/>
          <p:nvPr/>
        </p:nvGrpSpPr>
        <p:grpSpPr>
          <a:xfrm>
            <a:off x="2982974" y="1037551"/>
            <a:ext cx="6875543" cy="4558693"/>
            <a:chOff x="287078" y="640950"/>
            <a:chExt cx="8442251" cy="5091287"/>
          </a:xfrm>
        </p:grpSpPr>
        <p:grpSp>
          <p:nvGrpSpPr>
            <p:cNvPr id="4" name="Groupe 3"/>
            <p:cNvGrpSpPr/>
            <p:nvPr/>
          </p:nvGrpSpPr>
          <p:grpSpPr>
            <a:xfrm>
              <a:off x="287078" y="640950"/>
              <a:ext cx="8442251" cy="5091287"/>
              <a:chOff x="223284" y="522704"/>
              <a:chExt cx="8167996" cy="4928452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84" y="522704"/>
                <a:ext cx="8167996" cy="4928452"/>
              </a:xfrm>
              <a:prstGeom prst="rect">
                <a:avLst/>
              </a:prstGeom>
            </p:spPr>
          </p:pic>
          <p:sp>
            <p:nvSpPr>
              <p:cNvPr id="7" name="ZoneTexte 6"/>
              <p:cNvSpPr txBox="1"/>
              <p:nvPr/>
            </p:nvSpPr>
            <p:spPr>
              <a:xfrm rot="16200000">
                <a:off x="7519806" y="3145311"/>
                <a:ext cx="397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K</a:t>
                </a:r>
              </a:p>
            </p:txBody>
          </p:sp>
        </p:grpSp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1" t="90838" r="79403" b="5752"/>
            <a:stretch/>
          </p:blipFill>
          <p:spPr>
            <a:xfrm>
              <a:off x="935855" y="5104261"/>
              <a:ext cx="1998414" cy="327545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4145615" y="614437"/>
            <a:ext cx="36504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err="1" smtClean="0"/>
              <a:t>Spatio-temporal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mean</a:t>
            </a:r>
            <a:r>
              <a:rPr lang="fr-FR" sz="2000" b="1" dirty="0" smtClean="0"/>
              <a:t> (5°N-5°S)</a:t>
            </a:r>
            <a:endParaRPr lang="fr-FR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-71860" y="5663839"/>
            <a:ext cx="468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Link C</a:t>
            </a:r>
            <a:r>
              <a:rPr lang="en-US" sz="2000" b="1" baseline="-25000" dirty="0" smtClean="0"/>
              <a:t>E</a:t>
            </a:r>
            <a:r>
              <a:rPr lang="en-US" sz="2000" b="1" dirty="0" smtClean="0"/>
              <a:t>/SST/Humidity</a:t>
            </a:r>
            <a:endParaRPr lang="en-US" sz="2000" b="1" dirty="0"/>
          </a:p>
          <a:p>
            <a:pPr algn="ctr"/>
            <a:r>
              <a:rPr lang="en-US" sz="2000" b="1" dirty="0" smtClean="0"/>
              <a:t>Drying/Increase walker circulation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69777" y="56946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Effect of wind stress </a:t>
            </a:r>
            <a:r>
              <a:rPr lang="en-US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increase oceanic circulation  increase atmospheric circulation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F:\Olivier_Torres\Tout_ordinateur_du_labo\these_en_latex_NEW\Olivier_Thèse\gustiness\diff_anu_cp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5" r="66055" b="32944"/>
          <a:stretch/>
        </p:blipFill>
        <p:spPr bwMode="auto">
          <a:xfrm>
            <a:off x="95668" y="3701620"/>
            <a:ext cx="2566901" cy="167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Olivier_Torres\Tout_ordinateur_du_labo\these_en_latex_NEW\Olivier_Thèse\gustiness\diff_anu_cp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6055" b="64355"/>
          <a:stretch/>
        </p:blipFill>
        <p:spPr bwMode="auto">
          <a:xfrm>
            <a:off x="95668" y="1463748"/>
            <a:ext cx="2566902" cy="189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1161" y="1274376"/>
            <a:ext cx="2561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LH (W/m²)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9455" y="814492"/>
            <a:ext cx="2201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NGUST - REFPD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9401" y="3343241"/>
            <a:ext cx="2561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SST (K)</a:t>
            </a:r>
          </a:p>
        </p:txBody>
      </p:sp>
    </p:spTree>
    <p:extLst>
      <p:ext uri="{BB962C8B-B14F-4D97-AF65-F5344CB8AC3E}">
        <p14:creationId xmlns:p14="http://schemas.microsoft.com/office/powerpoint/2010/main" val="39549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Couplé : en moyenne annuelle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335" y="1044825"/>
            <a:ext cx="2527170" cy="18681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335" y="3067252"/>
            <a:ext cx="2534828" cy="18681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335" y="4935375"/>
            <a:ext cx="2534828" cy="18681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1" y="942785"/>
            <a:ext cx="2370669" cy="18681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07" y="2912948"/>
            <a:ext cx="2377853" cy="18681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06" y="4843934"/>
            <a:ext cx="2377853" cy="18681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59" y="3847010"/>
            <a:ext cx="4278149" cy="28650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60" y="854197"/>
            <a:ext cx="4278150" cy="286504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778" y="476108"/>
            <a:ext cx="775222" cy="70099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" y="531294"/>
            <a:ext cx="670560" cy="64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9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loops for latent heat at surface</a:t>
            </a:r>
            <a:endParaRPr lang="en-US" dirty="0"/>
          </a:p>
        </p:txBody>
      </p:sp>
      <p:grpSp>
        <p:nvGrpSpPr>
          <p:cNvPr id="3" name="Groupe 2"/>
          <p:cNvGrpSpPr/>
          <p:nvPr/>
        </p:nvGrpSpPr>
        <p:grpSpPr>
          <a:xfrm>
            <a:off x="225666" y="2336795"/>
            <a:ext cx="8698200" cy="3105825"/>
            <a:chOff x="327268" y="2470665"/>
            <a:chExt cx="8698200" cy="3285227"/>
          </a:xfrm>
        </p:grpSpPr>
        <p:grpSp>
          <p:nvGrpSpPr>
            <p:cNvPr id="4" name="Groupe 3"/>
            <p:cNvGrpSpPr/>
            <p:nvPr/>
          </p:nvGrpSpPr>
          <p:grpSpPr>
            <a:xfrm>
              <a:off x="327268" y="2470665"/>
              <a:ext cx="8698200" cy="3285227"/>
              <a:chOff x="170150" y="2023571"/>
              <a:chExt cx="11736463" cy="4222458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3129058" y="2691622"/>
                <a:ext cx="2341727" cy="119312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>
                    <a:solidFill>
                      <a:schemeClr val="tx1"/>
                    </a:solidFill>
                  </a:rPr>
                  <a:t>Wind at 1st </a:t>
                </a:r>
                <a:r>
                  <a:rPr lang="fr-FR" b="1" dirty="0" err="1" smtClean="0">
                    <a:solidFill>
                      <a:schemeClr val="tx1"/>
                    </a:solidFill>
                  </a:rPr>
                  <a:t>level</a:t>
                </a: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>
                <a:off x="9479348" y="3425694"/>
                <a:ext cx="2427265" cy="1631882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 smtClean="0">
                    <a:solidFill>
                      <a:srgbClr val="0070C0"/>
                    </a:solidFill>
                  </a:rPr>
                  <a:t>Latent </a:t>
                </a:r>
                <a:r>
                  <a:rPr lang="fr-FR" sz="2400" b="1" dirty="0" err="1" smtClean="0">
                    <a:solidFill>
                      <a:srgbClr val="0070C0"/>
                    </a:solidFill>
                  </a:rPr>
                  <a:t>heat</a:t>
                </a:r>
                <a:r>
                  <a:rPr lang="fr-FR" sz="2400" b="1" dirty="0" smtClean="0">
                    <a:solidFill>
                      <a:srgbClr val="0070C0"/>
                    </a:solidFill>
                  </a:rPr>
                  <a:t> fluxes</a:t>
                </a:r>
              </a:p>
              <a:p>
                <a:pPr algn="ctr"/>
                <a:r>
                  <a:rPr lang="fr-FR" sz="2400" b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fr-FR" sz="2400" b="1" dirty="0" err="1" smtClean="0">
                    <a:solidFill>
                      <a:srgbClr val="0070C0"/>
                    </a:solidFill>
                  </a:rPr>
                  <a:t>L</a:t>
                </a:r>
                <a:r>
                  <a:rPr lang="fr-FR" sz="2400" b="1" baseline="-25000" dirty="0" err="1" smtClean="0">
                    <a:solidFill>
                      <a:srgbClr val="0070C0"/>
                    </a:solidFill>
                  </a:rPr>
                  <a:t>ve</a:t>
                </a:r>
                <a:endParaRPr lang="fr-FR" sz="2400" b="1" baseline="-25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" name="Ellipse 7"/>
              <p:cNvSpPr/>
              <p:nvPr/>
            </p:nvSpPr>
            <p:spPr>
              <a:xfrm>
                <a:off x="7135578" y="3427545"/>
                <a:ext cx="1525815" cy="914400"/>
              </a:xfrm>
              <a:prstGeom prst="ellipse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err="1" smtClean="0">
                    <a:solidFill>
                      <a:schemeClr val="tx1"/>
                    </a:solidFill>
                  </a:rPr>
                  <a:t>Coeff</a:t>
                </a:r>
                <a:endParaRPr lang="fr-FR" b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fr-FR" b="1" dirty="0" smtClean="0">
                    <a:solidFill>
                      <a:schemeClr val="tx1"/>
                    </a:solidFill>
                  </a:rPr>
                  <a:t>C</a:t>
                </a:r>
                <a:r>
                  <a:rPr lang="fr-FR" b="1" baseline="-25000" dirty="0" smtClean="0">
                    <a:solidFill>
                      <a:schemeClr val="tx1"/>
                    </a:solidFill>
                  </a:rPr>
                  <a:t>E</a:t>
                </a:r>
                <a:endParaRPr lang="fr-FR" b="1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5906939" y="2023571"/>
                <a:ext cx="1553673" cy="914400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>
                    <a:solidFill>
                      <a:schemeClr val="tx1"/>
                    </a:solidFill>
                  </a:rPr>
                  <a:t>Delta </a:t>
                </a:r>
              </a:p>
              <a:p>
                <a:pPr algn="ctr"/>
                <a:r>
                  <a:rPr lang="fr-FR" b="1" dirty="0" smtClean="0">
                    <a:solidFill>
                      <a:schemeClr val="tx1"/>
                    </a:solidFill>
                  </a:rPr>
                  <a:t>q</a:t>
                </a:r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170150" y="3876327"/>
                <a:ext cx="2063981" cy="914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err="1" smtClean="0">
                    <a:solidFill>
                      <a:schemeClr val="tx1"/>
                    </a:solidFill>
                  </a:rPr>
                  <a:t>gustiness</a:t>
                </a: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Connecteur droit avec flèche 10"/>
              <p:cNvCxnSpPr>
                <a:stCxn id="10" idx="6"/>
                <a:endCxn id="6" idx="2"/>
              </p:cNvCxnSpPr>
              <p:nvPr/>
            </p:nvCxnSpPr>
            <p:spPr>
              <a:xfrm flipV="1">
                <a:off x="2234131" y="3288184"/>
                <a:ext cx="894927" cy="104534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Ellipse 11"/>
              <p:cNvSpPr/>
              <p:nvPr/>
            </p:nvSpPr>
            <p:spPr>
              <a:xfrm>
                <a:off x="1972901" y="4850295"/>
                <a:ext cx="440319" cy="45604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>
                    <a:solidFill>
                      <a:schemeClr val="tx1"/>
                    </a:solidFill>
                  </a:rPr>
                  <a:t>+</a:t>
                </a: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1972901" y="3505595"/>
                <a:ext cx="440319" cy="379151"/>
              </a:xfrm>
              <a:prstGeom prst="ellipse">
                <a:avLst/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14" name="Ellipse 13"/>
              <p:cNvSpPr/>
              <p:nvPr/>
            </p:nvSpPr>
            <p:spPr>
              <a:xfrm>
                <a:off x="2858275" y="4708833"/>
                <a:ext cx="3242872" cy="1429357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>
                    <a:solidFill>
                      <a:schemeClr val="tx1"/>
                    </a:solidFill>
                  </a:rPr>
                  <a:t>Wind for turbulent fluxes computation</a:t>
                </a: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Connecteur droit avec flèche 14"/>
              <p:cNvCxnSpPr>
                <a:stCxn id="10" idx="6"/>
                <a:endCxn id="14" idx="2"/>
              </p:cNvCxnSpPr>
              <p:nvPr/>
            </p:nvCxnSpPr>
            <p:spPr>
              <a:xfrm>
                <a:off x="2234131" y="4333528"/>
                <a:ext cx="624145" cy="10899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/>
              <p:cNvCxnSpPr>
                <a:stCxn id="6" idx="6"/>
                <a:endCxn id="9" idx="2"/>
              </p:cNvCxnSpPr>
              <p:nvPr/>
            </p:nvCxnSpPr>
            <p:spPr>
              <a:xfrm flipV="1">
                <a:off x="5470785" y="2480772"/>
                <a:ext cx="436154" cy="80741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/>
              <p:cNvCxnSpPr>
                <a:stCxn id="6" idx="6"/>
                <a:endCxn id="8" idx="2"/>
              </p:cNvCxnSpPr>
              <p:nvPr/>
            </p:nvCxnSpPr>
            <p:spPr>
              <a:xfrm>
                <a:off x="5470785" y="3288184"/>
                <a:ext cx="1664794" cy="59656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>
                <a:stCxn id="9" idx="6"/>
                <a:endCxn id="8" idx="0"/>
              </p:cNvCxnSpPr>
              <p:nvPr/>
            </p:nvCxnSpPr>
            <p:spPr>
              <a:xfrm>
                <a:off x="7460612" y="2480771"/>
                <a:ext cx="437874" cy="94677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en arc 18"/>
              <p:cNvCxnSpPr>
                <a:stCxn id="14" idx="6"/>
                <a:endCxn id="7" idx="2"/>
              </p:cNvCxnSpPr>
              <p:nvPr/>
            </p:nvCxnSpPr>
            <p:spPr>
              <a:xfrm flipV="1">
                <a:off x="6101147" y="5057575"/>
                <a:ext cx="4591833" cy="365936"/>
              </a:xfrm>
              <a:prstGeom prst="curved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en arc 19"/>
              <p:cNvCxnSpPr>
                <a:stCxn id="9" idx="6"/>
                <a:endCxn id="7" idx="0"/>
              </p:cNvCxnSpPr>
              <p:nvPr/>
            </p:nvCxnSpPr>
            <p:spPr>
              <a:xfrm>
                <a:off x="7460613" y="2480771"/>
                <a:ext cx="3232367" cy="944923"/>
              </a:xfrm>
              <a:prstGeom prst="curved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/>
              <p:cNvCxnSpPr>
                <a:stCxn id="8" idx="6"/>
                <a:endCxn id="7" idx="1"/>
              </p:cNvCxnSpPr>
              <p:nvPr/>
            </p:nvCxnSpPr>
            <p:spPr>
              <a:xfrm>
                <a:off x="8661392" y="3884745"/>
                <a:ext cx="817955" cy="35689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1"/>
              <p:cNvSpPr txBox="1"/>
              <p:nvPr/>
            </p:nvSpPr>
            <p:spPr>
              <a:xfrm>
                <a:off x="1371502" y="5415308"/>
                <a:ext cx="1656713" cy="830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rgbClr val="FF0000"/>
                    </a:solidFill>
                  </a:rPr>
                  <a:t>Direct</a:t>
                </a:r>
              </a:p>
              <a:p>
                <a:pPr algn="ctr"/>
                <a:r>
                  <a:rPr lang="fr-FR" dirty="0" err="1" smtClean="0">
                    <a:solidFill>
                      <a:srgbClr val="FF0000"/>
                    </a:solidFill>
                  </a:rPr>
                  <a:t>effect</a:t>
                </a:r>
                <a:endParaRPr lang="fr-FR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1405774" y="2417319"/>
                <a:ext cx="1656713" cy="830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rgbClr val="0070C0"/>
                    </a:solidFill>
                  </a:rPr>
                  <a:t>Indirect</a:t>
                </a:r>
              </a:p>
              <a:p>
                <a:pPr algn="ctr"/>
                <a:r>
                  <a:rPr lang="fr-FR" dirty="0" err="1" smtClean="0">
                    <a:solidFill>
                      <a:srgbClr val="0070C0"/>
                    </a:solidFill>
                  </a:rPr>
                  <a:t>effect</a:t>
                </a:r>
                <a:endParaRPr lang="fr-FR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5" name="Connecteur en arc 4"/>
            <p:cNvCxnSpPr>
              <a:stCxn id="6" idx="0"/>
              <a:endCxn id="7" idx="0"/>
            </p:cNvCxnSpPr>
            <p:nvPr/>
          </p:nvCxnSpPr>
          <p:spPr>
            <a:xfrm rot="16200000" flipH="1">
              <a:off x="5471414" y="906969"/>
              <a:ext cx="571135" cy="4738063"/>
            </a:xfrm>
            <a:prstGeom prst="curvedConnector3">
              <a:avLst>
                <a:gd name="adj1" fmla="val -128581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426250" y="1041518"/>
                <a:ext cx="628724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b="1" dirty="0" smtClean="0"/>
                  <a:t>Latent </a:t>
                </a:r>
                <a:r>
                  <a:rPr lang="fr-FR" b="1" dirty="0" err="1" smtClean="0"/>
                  <a:t>heat</a:t>
                </a:r>
                <a:r>
                  <a:rPr lang="fr-FR" b="1" dirty="0" smtClean="0"/>
                  <a:t> flux </a:t>
                </a:r>
                <a:r>
                  <a:rPr lang="fr-FR" b="1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70C0"/>
                            </a:solidFill>
                            <a:latin typeface="Cambria Math"/>
                          </a:rPr>
                          <m:t>ν</m:t>
                        </m:r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=−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ρ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𝑣</m:t>
                        </m:r>
                      </m:sub>
                    </m:sSub>
                    <m:sSub>
                      <m:sSubPr>
                        <m:ctrlPr>
                          <a:rPr lang="fr-FR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fr-FR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(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1">
                            <a:solidFill>
                              <a:srgbClr val="FF0000"/>
                            </a:solidFill>
                            <a:latin typeface="Cambria Math"/>
                          </a:rPr>
                          <m:t>𝐔</m:t>
                        </m:r>
                      </m:e>
                      <m:sub>
                        <m:r>
                          <a:rPr lang="fr-FR" b="1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fr-FR" b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fr-FR" b="1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b="1">
                            <a:solidFill>
                              <a:srgbClr val="00B050"/>
                            </a:solidFill>
                            <a:latin typeface="Cambria Math"/>
                          </a:rPr>
                          <m:t>𝐮</m:t>
                        </m:r>
                      </m:e>
                      <m:sup>
                        <m:r>
                          <a:rPr lang="fr-FR" b="1">
                            <a:solidFill>
                              <a:srgbClr val="00B050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fr-FR" b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  <m:r>
                      <a:rPr lang="fr-FR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)(</m:t>
                    </m:r>
                    <m:r>
                      <a:rPr lang="fr-FR" i="1" smtClean="0">
                        <a:solidFill>
                          <a:srgbClr val="7030A0"/>
                        </a:solidFill>
                        <a:latin typeface="Cambria Math"/>
                      </a:rPr>
                      <m:t>𝑞</m:t>
                    </m:r>
                    <m:r>
                      <a:rPr lang="fr-FR" i="1" smtClean="0">
                        <a:solidFill>
                          <a:srgbClr val="7030A0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fr-FR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)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250" y="1041518"/>
                <a:ext cx="6287244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873" t="-8333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8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</a:t>
            </a:r>
            <a:r>
              <a:rPr lang="fr-FR" dirty="0" smtClean="0"/>
              <a:t>  </a:t>
            </a:r>
            <a:r>
              <a:rPr lang="fr-FR" dirty="0" err="1" smtClean="0"/>
              <a:t>LMDz</a:t>
            </a:r>
            <a:r>
              <a:rPr lang="fr-FR" dirty="0" smtClean="0"/>
              <a:t> formulation (CMIP5)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9915" y="833462"/>
            <a:ext cx="9322085" cy="5496675"/>
          </a:xfrm>
        </p:spPr>
        <p:txBody>
          <a:bodyPr/>
          <a:lstStyle/>
          <a:p>
            <a:r>
              <a:rPr lang="en-US" dirty="0" smtClean="0"/>
              <a:t>From Louis (1979) (ECMWF); Smith (1988, 1989) for  roughness length; et Miller et al. (1992) for low wind speed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939536" y="1905888"/>
                <a:ext cx="3404671" cy="919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κ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²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𝐿𝑜𝑔</m:t>
                          </m:r>
                          <m:d>
                            <m:d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𝐿𝑜𝑔</m:t>
                          </m:r>
                          <m:d>
                            <m:d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536" y="1905888"/>
                <a:ext cx="3404671" cy="9196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/>
          <p:cNvSpPr txBox="1"/>
          <p:nvPr/>
        </p:nvSpPr>
        <p:spPr>
          <a:xfrm>
            <a:off x="5080000" y="2052320"/>
            <a:ext cx="406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= momentum, heat or specific humidity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939536" y="3069734"/>
                <a:ext cx="85347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𝑋𝑁</m:t>
                        </m:r>
                      </m:sub>
                    </m:sSub>
                  </m:oMath>
                </a14:m>
                <a:r>
                  <a:rPr lang="en-US" dirty="0" smtClean="0"/>
                  <a:t>*</a:t>
                </a:r>
                <a:r>
                  <a:rPr lang="en-US" i="1" dirty="0" smtClean="0"/>
                  <a:t>f(S) ;      f(S),  stability function estimated using the </a:t>
                </a:r>
                <a:r>
                  <a:rPr lang="en-US" i="1" dirty="0" err="1" smtClean="0"/>
                  <a:t>Richardso</a:t>
                </a:r>
                <a:r>
                  <a:rPr lang="en-US" i="1" dirty="0" smtClean="0"/>
                  <a:t> </a:t>
                </a:r>
                <a:r>
                  <a:rPr lang="en-US" i="1" dirty="0" err="1" smtClean="0"/>
                  <a:t>nnumber</a:t>
                </a:r>
                <a:endParaRPr lang="en-US" i="1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536" y="3069734"/>
                <a:ext cx="8534741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939536" y="3644236"/>
                <a:ext cx="6807880" cy="570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1">
                        <a:latin typeface="Cambria Math"/>
                      </a:rPr>
                      <m:t>β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υ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</m:sSub>
                          </m:e>
                          <m:sub/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i="1" dirty="0" smtClean="0"/>
                  <a:t> ;    viscosity effect v and wind/swell(Charnock, 1955) </a:t>
                </a:r>
                <a:endParaRPr lang="en-US" i="1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536" y="3644236"/>
                <a:ext cx="6807880" cy="570797"/>
              </a:xfrm>
              <a:prstGeom prst="rect">
                <a:avLst/>
              </a:prstGeom>
              <a:blipFill rotWithShape="1">
                <a:blip r:embed="rId5"/>
                <a:stretch>
                  <a:fillRect r="-537" b="-10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39536" y="4655836"/>
                <a:ext cx="8534741" cy="8738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Instable case </a:t>
                </a:r>
                <a:r>
                  <a:rPr lang="en-US" dirty="0" smtClean="0"/>
                  <a:t>over the ocean for latent and sensible heat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Q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en-US" dirty="0" err="1">
                    <a:solidFill>
                      <a:srgbClr val="C00000"/>
                    </a:solidFill>
                  </a:rPr>
                  <a:t>Coef</a:t>
                </a:r>
                <a:r>
                  <a:rPr lang="en-US" dirty="0"/>
                  <a:t> *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DN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∗(1+</m:t>
                    </m:r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γ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γ</m:t>
                            </m:r>
                          </m:den>
                        </m:f>
                      </m:sup>
                    </m:sSup>
                    <m:r>
                      <a:rPr lang="en-US" b="0" i="0" smtClean="0">
                        <a:latin typeface="Cambria Math"/>
                      </a:rPr>
                      <m:t>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avec</m:t>
                    </m:r>
                    <m:r>
                      <a:rPr lang="en-US" b="0" i="0" smtClean="0">
                        <a:latin typeface="Cambria Math"/>
                      </a:rPr>
                      <m:t>  : </m:t>
                    </m:r>
                  </m:oMath>
                </a14:m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γ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=1,25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0,0016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𝑄𝑁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𝑣𝑠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𝑣𝑙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536" y="4655836"/>
                <a:ext cx="8534741" cy="873894"/>
              </a:xfrm>
              <a:prstGeom prst="rect">
                <a:avLst/>
              </a:prstGeom>
              <a:blipFill rotWithShape="1">
                <a:blip r:embed="rId6"/>
                <a:stretch>
                  <a:fillRect l="-571" t="-34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3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Biais région « warm pool » Pacifique </a:t>
            </a:r>
            <a:endParaRPr lang="fr-FR" dirty="0"/>
          </a:p>
        </p:txBody>
      </p:sp>
      <p:sp>
        <p:nvSpPr>
          <p:cNvPr id="4" name="AutoShape 2" descr="https://vesg.ipsl.upmc.fr/thredds/fileServer/IPSLFS/jservon/C-ESM-EP/Evaluation_CM6_papier_2019_jservon/AMIP_AtlasExplorer/climaf_atlas3711255831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https://vesg.ipsl.upmc.fr/thredds/fileServer/IPSLFS/jservon/C-ESM-EP/Evaluation_CM6_papier_2019_jservon/AMIP_AtlasExplorer/climaf_atlas3711255831.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1053783"/>
            <a:ext cx="4505324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50136"/>
            <a:ext cx="4577080" cy="227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 descr="https://vesg.ipsl.upmc.fr/thredds/fileServer/IPSLFS/jservon/C-ESM-EP/Evaluation_CM6_papier_2019_jservon/AMIP_AtlasExplorer/climaf_atlas440309297.png"/>
          <p:cNvSpPr>
            <a:spLocks noChangeAspect="1" noChangeArrowheads="1"/>
          </p:cNvSpPr>
          <p:nvPr/>
        </p:nvSpPr>
        <p:spPr bwMode="auto">
          <a:xfrm>
            <a:off x="63500" y="-136525"/>
            <a:ext cx="780097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3604894"/>
            <a:ext cx="3707868" cy="316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583" y="3604895"/>
            <a:ext cx="3707867" cy="316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10"/>
          <p:cNvSpPr/>
          <p:nvPr/>
        </p:nvSpPr>
        <p:spPr>
          <a:xfrm>
            <a:off x="7691186" y="1990704"/>
            <a:ext cx="798653" cy="837376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3116956" y="1886532"/>
            <a:ext cx="798653" cy="837376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75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835152"/>
            <a:ext cx="9550400" cy="27437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AMIP simulations : old/new parameterization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55" y="796765"/>
            <a:ext cx="4023377" cy="275923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14" y="796766"/>
            <a:ext cx="4011222" cy="275923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149600" y="6440448"/>
            <a:ext cx="1160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Pacifique Ouest</a:t>
            </a:r>
            <a:endParaRPr lang="fr-FR" sz="12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5872479" y="6440448"/>
            <a:ext cx="97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Pacifique Est</a:t>
            </a:r>
            <a:endParaRPr lang="fr-FR" sz="12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7538719" y="6440448"/>
            <a:ext cx="829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Atlantique</a:t>
            </a:r>
            <a:endParaRPr lang="fr-FR" sz="12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828799" y="6440448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Indien </a:t>
            </a:r>
            <a:endParaRPr lang="fr-FR" sz="12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96239" y="3459251"/>
            <a:ext cx="404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Atmosphere</a:t>
            </a:r>
            <a:r>
              <a:rPr lang="fr-FR" dirty="0" smtClean="0"/>
              <a:t> </a:t>
            </a:r>
            <a:r>
              <a:rPr lang="fr-FR" dirty="0" err="1" smtClean="0"/>
              <a:t>along</a:t>
            </a:r>
            <a:r>
              <a:rPr lang="fr-FR" dirty="0" smtClean="0"/>
              <a:t> the </a:t>
            </a:r>
            <a:r>
              <a:rPr lang="fr-FR" dirty="0" err="1" smtClean="0"/>
              <a:t>equator</a:t>
            </a:r>
            <a:r>
              <a:rPr lang="fr-FR" dirty="0" smtClean="0"/>
              <a:t> 5°NS-5°N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732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3828583"/>
            <a:ext cx="9672320" cy="27788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290" y="102742"/>
            <a:ext cx="9782709" cy="544888"/>
          </a:xfrm>
        </p:spPr>
        <p:txBody>
          <a:bodyPr/>
          <a:lstStyle/>
          <a:p>
            <a:r>
              <a:rPr lang="en-US" dirty="0" smtClean="0"/>
              <a:t>AMIP simulations : </a:t>
            </a:r>
            <a:r>
              <a:rPr lang="en-US" dirty="0" err="1" smtClean="0"/>
              <a:t>supressing</a:t>
            </a:r>
            <a:r>
              <a:rPr lang="en-US" dirty="0" smtClean="0"/>
              <a:t> wind gust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70" y="647630"/>
            <a:ext cx="3961110" cy="27165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40" y="647630"/>
            <a:ext cx="3794760" cy="261033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96239" y="3459251"/>
            <a:ext cx="538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Atmosphere</a:t>
            </a:r>
            <a:r>
              <a:rPr lang="fr-FR" dirty="0" smtClean="0"/>
              <a:t> </a:t>
            </a:r>
            <a:r>
              <a:rPr lang="fr-FR" dirty="0" err="1" smtClean="0"/>
              <a:t>along</a:t>
            </a:r>
            <a:r>
              <a:rPr lang="fr-FR" dirty="0" smtClean="0"/>
              <a:t> the </a:t>
            </a:r>
            <a:r>
              <a:rPr lang="fr-FR" dirty="0" err="1" smtClean="0"/>
              <a:t>equator</a:t>
            </a:r>
            <a:r>
              <a:rPr lang="fr-FR" dirty="0" smtClean="0"/>
              <a:t> 5°NS-5°N : </a:t>
            </a:r>
            <a:r>
              <a:rPr lang="fr-FR" dirty="0" err="1" smtClean="0"/>
              <a:t>annual</a:t>
            </a:r>
            <a:r>
              <a:rPr lang="fr-FR" dirty="0" smtClean="0"/>
              <a:t> </a:t>
            </a:r>
            <a:r>
              <a:rPr lang="fr-FR" dirty="0" err="1" smtClean="0"/>
              <a:t>mean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129280" y="6440448"/>
            <a:ext cx="1160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Pacifique Ouest</a:t>
            </a:r>
            <a:endParaRPr lang="fr-FR" sz="12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852159" y="6440448"/>
            <a:ext cx="97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Pacifique Est</a:t>
            </a:r>
            <a:endParaRPr lang="fr-FR" sz="12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518399" y="6440448"/>
            <a:ext cx="829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Atlantique</a:t>
            </a:r>
            <a:endParaRPr lang="fr-FR" sz="12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808479" y="6440448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Indien 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63688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72480" y="188641"/>
            <a:ext cx="8915400" cy="45560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MH : </a:t>
            </a:r>
            <a:r>
              <a:rPr lang="fr-FR" dirty="0" err="1" smtClean="0"/>
              <a:t>comparison</a:t>
            </a:r>
            <a:r>
              <a:rPr lang="fr-FR" dirty="0" smtClean="0"/>
              <a:t> IPSL simulations </a:t>
            </a: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439049" cy="487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74558" y="6309320"/>
            <a:ext cx="35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Larger</a:t>
            </a:r>
            <a:r>
              <a:rPr lang="fr-FR" dirty="0" smtClean="0"/>
              <a:t> magnitude of </a:t>
            </a:r>
            <a:r>
              <a:rPr lang="fr-FR" dirty="0" err="1" smtClean="0"/>
              <a:t>seasonal</a:t>
            </a:r>
            <a:r>
              <a:rPr lang="fr-FR" dirty="0" smtClean="0"/>
              <a:t> cycle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836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Hum not a </a:t>
            </a:r>
            <a:r>
              <a:rPr lang="fr-FR" dirty="0" err="1" smtClean="0"/>
              <a:t>revolution</a:t>
            </a:r>
            <a:r>
              <a:rPr lang="fr-FR" dirty="0" smtClean="0"/>
              <a:t>/ </a:t>
            </a:r>
            <a:r>
              <a:rPr lang="fr-FR" dirty="0" err="1" smtClean="0"/>
              <a:t>previsous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… </a:t>
            </a:r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3" y="620688"/>
            <a:ext cx="4966024" cy="315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1" y="3591149"/>
            <a:ext cx="4611827" cy="324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16" y="1189558"/>
            <a:ext cx="4939184" cy="516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733087" y="1004892"/>
            <a:ext cx="985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 </a:t>
            </a:r>
            <a:r>
              <a:rPr lang="fr-FR" dirty="0" err="1" smtClean="0"/>
              <a:t>Africa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40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latent dégradé alors que SST non</a:t>
            </a:r>
            <a:endParaRPr lang="fr-FR" dirty="0"/>
          </a:p>
        </p:txBody>
      </p:sp>
      <p:sp>
        <p:nvSpPr>
          <p:cNvPr id="4" name="AutoShape 2" descr="https://vesg.ipsl.upmc.fr/thredds/fileServer/IPSLFS/jservon/C-ESM-EP/Evaluation_CM6_papier_2019_jservon/AMIP_AtlasExplorer/climaf_atlas9622802158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" y="1190625"/>
            <a:ext cx="403665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99" y="1163504"/>
            <a:ext cx="4145598" cy="206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812859"/>
            <a:ext cx="4790122" cy="247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99" y="3812859"/>
            <a:ext cx="4530010" cy="234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8300" y="1898248"/>
            <a:ext cx="3636541" cy="706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085399" y="1923326"/>
            <a:ext cx="3636541" cy="706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67360" y="4830500"/>
            <a:ext cx="3896296" cy="706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295932" y="4757055"/>
            <a:ext cx="3896296" cy="706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6065130" y="4618155"/>
            <a:ext cx="798653" cy="837376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1251995" y="4699180"/>
            <a:ext cx="798653" cy="837376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63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 « objectif » </a:t>
            </a:r>
            <a:r>
              <a:rPr lang="fr-FR" dirty="0" err="1" smtClean="0"/>
              <a:t>Hotteling</a:t>
            </a:r>
            <a:r>
              <a:rPr lang="fr-FR" dirty="0"/>
              <a:t> </a:t>
            </a:r>
            <a:r>
              <a:rPr lang="fr-FR" dirty="0" smtClean="0"/>
              <a:t>: latent surface</a:t>
            </a:r>
            <a:endParaRPr lang="fr-FR" dirty="0"/>
          </a:p>
        </p:txBody>
      </p:sp>
      <p:sp>
        <p:nvSpPr>
          <p:cNvPr id="5" name="AutoShape 4" descr="https://vesg.ipsl.upmc.fr/thredds/fileServer/IPSLFS/jservon/C-ESM-EP/CM61T_PB_OT_20180625_jservon/HotellingTest/CM61T_PB_OT_20180625_hfls_T2_hotelling_statistic.png"/>
          <p:cNvSpPr>
            <a:spLocks noChangeAspect="1" noChangeArrowheads="1"/>
          </p:cNvSpPr>
          <p:nvPr/>
        </p:nvSpPr>
        <p:spPr bwMode="auto">
          <a:xfrm>
            <a:off x="63500" y="-136525"/>
            <a:ext cx="6191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2" descr="https://vesg.ipsl.upmc.fr/thredds/fileServer/IPSLFS/jservon/C-ESM-EP/CM61T_PB_OT_20180625_jservon/HotellingTest/CM61T_PB_OT_20180625_hfls_T2_hotelling_statistic.png"/>
          <p:cNvSpPr>
            <a:spLocks noChangeAspect="1" noChangeArrowheads="1"/>
          </p:cNvSpPr>
          <p:nvPr/>
        </p:nvSpPr>
        <p:spPr bwMode="auto">
          <a:xfrm>
            <a:off x="368300" y="168275"/>
            <a:ext cx="6191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4" descr="https://vesg.ipsl.upmc.fr/thredds/fileServer/IPSLFS/jservon/C-ESM-EP/CM61T_PB_OT_20180625_jservon/HotellingTest/CM61T_PB_OT_20180625_hfls_T2_hotelling_statistic.png"/>
          <p:cNvSpPr>
            <a:spLocks noChangeAspect="1" noChangeArrowheads="1"/>
          </p:cNvSpPr>
          <p:nvPr/>
        </p:nvSpPr>
        <p:spPr bwMode="auto">
          <a:xfrm>
            <a:off x="520700" y="320675"/>
            <a:ext cx="6191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416" y="1526563"/>
            <a:ext cx="4847304" cy="380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3360"/>
            <a:ext cx="5108782" cy="397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176923" y="969856"/>
            <a:ext cx="419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Multivariate</a:t>
            </a:r>
            <a:r>
              <a:rPr lang="fr-FR" dirty="0" smtClean="0"/>
              <a:t> </a:t>
            </a:r>
            <a:r>
              <a:rPr lang="fr-FR" dirty="0" err="1" smtClean="0"/>
              <a:t>spatiotemporal</a:t>
            </a:r>
            <a:r>
              <a:rPr lang="fr-FR" dirty="0" smtClean="0"/>
              <a:t> </a:t>
            </a:r>
            <a:r>
              <a:rPr lang="fr-FR" dirty="0" err="1" smtClean="0"/>
              <a:t>seasonal</a:t>
            </a:r>
            <a:r>
              <a:rPr lang="fr-FR" dirty="0" smtClean="0"/>
              <a:t> cycle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261640" y="969856"/>
            <a:ext cx="284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Average</a:t>
            </a:r>
            <a:r>
              <a:rPr lang="fr-FR" dirty="0" smtClean="0"/>
              <a:t> over tropical </a:t>
            </a:r>
            <a:r>
              <a:rPr lang="fr-FR" dirty="0" err="1" smtClean="0"/>
              <a:t>ocean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43068" y="6354501"/>
            <a:ext cx="19062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D’après </a:t>
            </a:r>
            <a:r>
              <a:rPr lang="fr-FR" sz="1100" dirty="0" err="1" smtClean="0"/>
              <a:t>Servonnat</a:t>
            </a:r>
            <a:r>
              <a:rPr lang="fr-FR" sz="1100" dirty="0" smtClean="0"/>
              <a:t> et al </a:t>
            </a:r>
            <a:r>
              <a:rPr lang="fr-FR" sz="1100" dirty="0" smtClean="0"/>
              <a:t>. 2017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854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And latent ?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r="3741" b="3959"/>
          <a:stretch/>
        </p:blipFill>
        <p:spPr bwMode="auto">
          <a:xfrm>
            <a:off x="150471" y="1644329"/>
            <a:ext cx="5752618" cy="4478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1875" r="3627" b="2614"/>
          <a:stretch/>
        </p:blipFill>
        <p:spPr bwMode="auto">
          <a:xfrm>
            <a:off x="4780344" y="132860"/>
            <a:ext cx="5125656" cy="4126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278054" y="5741540"/>
            <a:ext cx="411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Suggest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representation</a:t>
            </a:r>
            <a:r>
              <a:rPr lang="fr-FR" dirty="0" smtClean="0"/>
              <a:t> of </a:t>
            </a:r>
            <a:r>
              <a:rPr lang="fr-FR" dirty="0" err="1" smtClean="0"/>
              <a:t>Tair</a:t>
            </a:r>
            <a:r>
              <a:rPr lang="fr-FR" dirty="0" smtClean="0"/>
              <a:t> - SST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09285" y="6123008"/>
            <a:ext cx="740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Wind stress component  ~</a:t>
            </a:r>
            <a:r>
              <a:rPr lang="fr-FR" dirty="0" err="1" smtClean="0"/>
              <a:t>similar</a:t>
            </a:r>
            <a:r>
              <a:rPr lang="fr-FR" dirty="0" smtClean="0"/>
              <a:t> or </a:t>
            </a:r>
            <a:r>
              <a:rPr lang="fr-FR" dirty="0" err="1" smtClean="0"/>
              <a:t>slightly</a:t>
            </a:r>
            <a:r>
              <a:rPr lang="fr-FR" dirty="0" smtClean="0"/>
              <a:t> </a:t>
            </a:r>
            <a:r>
              <a:rPr lang="fr-FR" dirty="0" err="1" smtClean="0"/>
              <a:t>degrated</a:t>
            </a:r>
            <a:r>
              <a:rPr lang="fr-FR" dirty="0" smtClean="0"/>
              <a:t> (</a:t>
            </a:r>
            <a:r>
              <a:rPr lang="fr-FR" dirty="0" err="1" smtClean="0"/>
              <a:t>mostly</a:t>
            </a:r>
            <a:r>
              <a:rPr lang="fr-FR" dirty="0" smtClean="0"/>
              <a:t> due to pattern).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327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Mid</a:t>
            </a:r>
            <a:r>
              <a:rPr lang="fr-FR" dirty="0" smtClean="0"/>
              <a:t> </a:t>
            </a:r>
            <a:r>
              <a:rPr lang="fr-FR" dirty="0" err="1" smtClean="0"/>
              <a:t>Holocene</a:t>
            </a:r>
            <a:r>
              <a:rPr lang="fr-FR" dirty="0" smtClean="0"/>
              <a:t> </a:t>
            </a:r>
            <a:r>
              <a:rPr lang="fr-FR" dirty="0" err="1" smtClean="0"/>
              <a:t>Precipitation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63" y="1537717"/>
            <a:ext cx="9872851" cy="448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02" y="616299"/>
            <a:ext cx="6967520" cy="59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86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853" y="0"/>
            <a:ext cx="9782709" cy="559548"/>
          </a:xfrm>
        </p:spPr>
        <p:txBody>
          <a:bodyPr/>
          <a:lstStyle/>
          <a:p>
            <a:r>
              <a:rPr lang="en-US" dirty="0" smtClean="0"/>
              <a:t>Role of air-sea fluxes?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2"/>
              <p:cNvSpPr txBox="1">
                <a:spLocks/>
              </p:cNvSpPr>
              <p:nvPr/>
            </p:nvSpPr>
            <p:spPr>
              <a:xfrm>
                <a:off x="183555" y="1695584"/>
                <a:ext cx="3606125" cy="1830298"/>
              </a:xfrm>
              <a:prstGeom prst="rect">
                <a:avLst/>
              </a:prstGeom>
            </p:spPr>
            <p:txBody>
              <a:bodyPr vert="horz" numCol="1">
                <a:noAutofit/>
              </a:bodyPr>
              <a:lstStyle>
                <a:lvl1pPr marL="274320" indent="-27432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95000"/>
                  <a:buFont typeface="Wingdings 2"/>
                  <a:buChar char="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46888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/>
                  <a:buChar char="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46888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/>
                  <a:buChar char="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88720" indent="-210312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65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63040" indent="-210312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65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37360" indent="-210312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SzPct val="80000"/>
                  <a:buFont typeface="Wingdings 2"/>
                  <a:buChar char="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80000"/>
                  <a:buFont typeface="Wingdings 2"/>
                  <a:buChar char="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94560" indent="-182880" algn="l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68880" indent="-182880" algn="l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Tx/>
                  <a:buChar char="•"/>
                  <a:defRPr kumimoji="0"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Tx/>
                  <a:buNone/>
                </a:pPr>
                <a:r>
                  <a:rPr lang="fr-FR" sz="1800" dirty="0" smtClean="0"/>
                  <a:t>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800">
                        <a:latin typeface="Cambria Math"/>
                      </a:rPr>
                      <m:t>e</m:t>
                    </m:r>
                    <m:r>
                      <m:rPr>
                        <m:sty m:val="p"/>
                      </m:rPr>
                      <a:rPr lang="fr-FR" sz="1800" b="0" i="0" smtClean="0">
                        <a:latin typeface="Cambria Math"/>
                      </a:rPr>
                      <m:t>paration</m:t>
                    </m:r>
                    <m:r>
                      <a:rPr lang="fr-FR" sz="18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fr-FR" sz="1800" b="0" i="0" smtClean="0">
                        <a:latin typeface="Cambria Math"/>
                      </a:rPr>
                      <m:t>of</m:t>
                    </m:r>
                    <m:r>
                      <a:rPr lang="fr-FR" sz="1800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fr-FR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fr-FR" sz="18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r-FR" sz="1800" i="1">
                        <a:latin typeface="Cambria Math"/>
                      </a:rPr>
                      <m:t> </m:t>
                    </m:r>
                  </m:oMath>
                </a14:m>
                <a:r>
                  <a:rPr lang="fr-FR" sz="1800" dirty="0" smtClean="0"/>
                  <a:t>(</a:t>
                </a:r>
                <a:r>
                  <a:rPr lang="fr-FR" sz="1800" dirty="0" err="1" smtClean="0"/>
                  <a:t>Beljaars</a:t>
                </a:r>
                <a:r>
                  <a:rPr lang="fr-FR" sz="1800" dirty="0" smtClean="0"/>
                  <a:t>, 1994):</a:t>
                </a:r>
              </a:p>
              <a:p>
                <a:pPr marL="0" indent="0" algn="r">
                  <a:buClr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800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fr-FR" sz="1800" i="1">
                              <a:latin typeface="Cambria Math"/>
                            </a:rPr>
                            <m:t>0</m:t>
                          </m:r>
                          <m:r>
                            <a:rPr lang="fr-FR" sz="1800" i="1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fr-FR" sz="1800" i="1">
                          <a:latin typeface="Cambria Math"/>
                        </a:rPr>
                        <m:t>=0,11∗</m:t>
                      </m:r>
                      <m:f>
                        <m:fPr>
                          <m:ctrlPr>
                            <a:rPr lang="fr-FR" sz="18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00" i="1">
                              <a:latin typeface="Cambria Math"/>
                            </a:rPr>
                            <m:t>υ</m:t>
                          </m:r>
                        </m:num>
                        <m:den>
                          <m:sSub>
                            <m:sSubPr>
                              <m:ctrlPr>
                                <a:rPr lang="fr-FR" sz="1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1800" i="1">
                                  <a:latin typeface="Cambria Math"/>
                                </a:rPr>
                                <m:t>∗</m:t>
                              </m:r>
                            </m:sub>
                          </m:sSub>
                        </m:den>
                      </m:f>
                      <m:r>
                        <a:rPr lang="fr-FR" sz="1800" i="1">
                          <a:latin typeface="Cambria Math"/>
                        </a:rPr>
                        <m:t>+0,018</m:t>
                      </m:r>
                      <m:f>
                        <m:fPr>
                          <m:ctrlPr>
                            <a:rPr lang="fr-FR" sz="1800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1800" i="1">
                                  <a:latin typeface="Cambria Math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fr-FR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latin typeface="Cambria Math"/>
                                    </a:rPr>
                                    <m:t>∗</m:t>
                                  </m:r>
                                </m:sub>
                              </m:sSub>
                            </m:e>
                            <m:sub/>
                            <m:sup>
                              <m:r>
                                <a:rPr lang="fr-FR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fr-FR" sz="1800" i="1">
                              <a:latin typeface="Cambria Math"/>
                            </a:rPr>
                            <m:t>𝑔</m:t>
                          </m:r>
                        </m:den>
                      </m:f>
                      <m:r>
                        <a:rPr lang="fr-FR" sz="18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fr-FR" sz="1800" i="1" dirty="0" smtClean="0">
                  <a:latin typeface="Cambria Math"/>
                </a:endParaRPr>
              </a:p>
              <a:p>
                <a:pPr marL="0" indent="0" algn="ctr">
                  <a:buClr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fr-FR" sz="1800" i="0">
                            <a:latin typeface="Cambria Math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fr-FR" sz="1800" i="0">
                            <a:latin typeface="Cambria Math"/>
                          </a:rPr>
                          <m:t>h</m:t>
                        </m:r>
                      </m:sub>
                    </m:sSub>
                    <m:r>
                      <a:rPr lang="fr-FR" sz="1800" i="1">
                        <a:latin typeface="Cambria Math"/>
                      </a:rPr>
                      <m:t>=0,4∗</m:t>
                    </m:r>
                    <m:f>
                      <m:fPr>
                        <m:ctrlPr>
                          <a:rPr lang="fr-FR" sz="18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800" i="1">
                            <a:latin typeface="Cambria Math"/>
                          </a:rPr>
                          <m:t>ν</m:t>
                        </m:r>
                      </m:num>
                      <m:den>
                        <m:sSub>
                          <m:sSubPr>
                            <m:ctrlPr>
                              <a:rPr lang="fr-FR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800" i="1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fr-FR" sz="1800" i="1">
                                <a:latin typeface="Cambria Math"/>
                              </a:rPr>
                              <m:t>∗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sz="1800" i="1" dirty="0" smtClean="0">
                    <a:latin typeface="Cambria Math"/>
                  </a:rPr>
                  <a:t> </a:t>
                </a:r>
                <a:endParaRPr lang="fr-FR" sz="1800" i="1" dirty="0">
                  <a:latin typeface="Cambria Math"/>
                </a:endParaRPr>
              </a:p>
              <a:p>
                <a:pPr marL="0" indent="0" algn="r">
                  <a:buClr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800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fr-FR" sz="1800" i="1">
                              <a:latin typeface="Cambria Math"/>
                            </a:rPr>
                            <m:t>0</m:t>
                          </m:r>
                          <m:r>
                            <a:rPr lang="fr-FR" sz="1800" i="1">
                              <a:latin typeface="Cambria Math"/>
                            </a:rPr>
                            <m:t>𝑞</m:t>
                          </m:r>
                        </m:sub>
                      </m:sSub>
                      <m:r>
                        <a:rPr lang="fr-FR" sz="1800" i="1">
                          <a:latin typeface="Cambria Math"/>
                        </a:rPr>
                        <m:t>=0,62∗</m:t>
                      </m:r>
                      <m:f>
                        <m:fPr>
                          <m:ctrlPr>
                            <a:rPr lang="fr-FR" sz="18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00" i="1">
                              <a:latin typeface="Cambria Math"/>
                            </a:rPr>
                            <m:t>ν</m:t>
                          </m:r>
                        </m:num>
                        <m:den>
                          <m:sSub>
                            <m:sSubPr>
                              <m:ctrlPr>
                                <a:rPr lang="fr-FR" sz="1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1800" i="1">
                                  <a:latin typeface="Cambria Math"/>
                                </a:rPr>
                                <m:t>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800" dirty="0" smtClean="0"/>
              </a:p>
              <a:p>
                <a:pPr marL="393192" lvl="1" indent="0" algn="r">
                  <a:buClrTx/>
                  <a:buNone/>
                </a:pPr>
                <a:endParaRPr lang="fr-FR" sz="1800" dirty="0"/>
              </a:p>
            </p:txBody>
          </p:sp>
        </mc:Choice>
        <mc:Fallback xmlns="">
          <p:sp>
            <p:nvSpPr>
              <p:cNvPr id="4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55" y="1695584"/>
                <a:ext cx="3606125" cy="1830298"/>
              </a:xfrm>
              <a:prstGeom prst="rect">
                <a:avLst/>
              </a:prstGeom>
              <a:blipFill rotWithShape="1">
                <a:blip r:embed="rId2"/>
                <a:stretch>
                  <a:fillRect l="-1351" t="-1667" b="-4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55" y="2072467"/>
            <a:ext cx="2208684" cy="133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92" y="2034412"/>
            <a:ext cx="1479934" cy="140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58755" y="1579321"/>
            <a:ext cx="428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Add</a:t>
            </a:r>
            <a:r>
              <a:rPr lang="fr-FR" dirty="0" smtClean="0"/>
              <a:t> </a:t>
            </a:r>
            <a:r>
              <a:rPr lang="fr-FR" dirty="0" err="1" smtClean="0"/>
              <a:t>wind</a:t>
            </a:r>
            <a:r>
              <a:rPr lang="fr-FR" dirty="0" smtClean="0"/>
              <a:t> </a:t>
            </a:r>
            <a:r>
              <a:rPr lang="fr-FR" dirty="0" err="1" smtClean="0"/>
              <a:t>gusts</a:t>
            </a:r>
            <a:r>
              <a:rPr lang="fr-FR" dirty="0" smtClean="0"/>
              <a:t>(</a:t>
            </a:r>
            <a:r>
              <a:rPr lang="fr-FR" dirty="0" err="1" smtClean="0"/>
              <a:t>Redelsperger</a:t>
            </a:r>
            <a:r>
              <a:rPr lang="fr-FR" dirty="0" smtClean="0"/>
              <a:t> </a:t>
            </a:r>
            <a:r>
              <a:rPr lang="fr-FR" dirty="0"/>
              <a:t>et al. (2000)) :</a:t>
            </a:r>
          </a:p>
        </p:txBody>
      </p:sp>
      <p:sp>
        <p:nvSpPr>
          <p:cNvPr id="8" name="Rectangle 7"/>
          <p:cNvSpPr/>
          <p:nvPr/>
        </p:nvSpPr>
        <p:spPr>
          <a:xfrm>
            <a:off x="183554" y="3560043"/>
            <a:ext cx="946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</a:rPr>
              <a:t>Consistent </a:t>
            </a:r>
            <a:r>
              <a:rPr lang="fr-FR" sz="2400" dirty="0" err="1" smtClean="0">
                <a:solidFill>
                  <a:srgbClr val="C00000"/>
                </a:solidFill>
              </a:rPr>
              <a:t>with</a:t>
            </a:r>
            <a:r>
              <a:rPr lang="fr-FR" sz="2400" dirty="0" smtClean="0">
                <a:solidFill>
                  <a:srgbClr val="C00000"/>
                </a:solidFill>
              </a:rPr>
              <a:t> </a:t>
            </a:r>
            <a:r>
              <a:rPr lang="fr-FR" sz="2400" dirty="0" err="1" smtClean="0">
                <a:solidFill>
                  <a:srgbClr val="C00000"/>
                </a:solidFill>
              </a:rPr>
              <a:t>thermals</a:t>
            </a:r>
            <a:r>
              <a:rPr lang="fr-FR" sz="2400" dirty="0" smtClean="0">
                <a:solidFill>
                  <a:srgbClr val="C00000"/>
                </a:solidFill>
              </a:rPr>
              <a:t> and cold pool </a:t>
            </a:r>
            <a:r>
              <a:rPr lang="fr-FR" sz="2400" dirty="0" err="1" smtClean="0">
                <a:solidFill>
                  <a:srgbClr val="C00000"/>
                </a:solidFill>
              </a:rPr>
              <a:t>parameterisations</a:t>
            </a:r>
            <a:r>
              <a:rPr lang="fr-FR" sz="2400" dirty="0" smtClean="0">
                <a:solidFill>
                  <a:srgbClr val="C00000"/>
                </a:solidFill>
              </a:rPr>
              <a:t> .</a:t>
            </a:r>
            <a:endParaRPr lang="fr-FR" sz="2400" dirty="0">
              <a:solidFill>
                <a:srgbClr val="C0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25" y="3970182"/>
            <a:ext cx="6201645" cy="237031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0" y="6578717"/>
            <a:ext cx="20922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/>
              <a:t>Hourdin</a:t>
            </a:r>
            <a:r>
              <a:rPr lang="fr-FR" sz="1100" dirty="0" smtClean="0"/>
              <a:t>, Rio et al., 2008, 2010…. </a:t>
            </a:r>
            <a:endParaRPr lang="fr-FR" sz="1100" dirty="0"/>
          </a:p>
        </p:txBody>
      </p:sp>
      <p:grpSp>
        <p:nvGrpSpPr>
          <p:cNvPr id="18" name="Groupe 17"/>
          <p:cNvGrpSpPr/>
          <p:nvPr/>
        </p:nvGrpSpPr>
        <p:grpSpPr>
          <a:xfrm>
            <a:off x="6267930" y="4021708"/>
            <a:ext cx="3698632" cy="1380075"/>
            <a:chOff x="6356700" y="3903006"/>
            <a:chExt cx="3698632" cy="1380075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6356700" y="3903006"/>
              <a:ext cx="3491988" cy="425559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501610" y="4636750"/>
              <a:ext cx="1667476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dirty="0"/>
                <a:t>Free </a:t>
              </a:r>
              <a:r>
                <a:rPr lang="fr-FR" dirty="0" smtClean="0"/>
                <a:t>convection</a:t>
              </a:r>
            </a:p>
            <a:p>
              <a:pPr algn="ctr"/>
              <a:r>
                <a:rPr lang="fr-FR" dirty="0" err="1" smtClean="0"/>
                <a:t>thermals</a:t>
              </a:r>
              <a:endParaRPr lang="fr-FR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8284583" y="4629802"/>
              <a:ext cx="1770749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dirty="0" err="1"/>
                <a:t>Deep</a:t>
              </a:r>
              <a:r>
                <a:rPr lang="fr-FR" dirty="0"/>
                <a:t> </a:t>
              </a:r>
              <a:r>
                <a:rPr lang="fr-FR" dirty="0" smtClean="0"/>
                <a:t>convection</a:t>
              </a:r>
            </a:p>
            <a:p>
              <a:pPr algn="ctr"/>
              <a:r>
                <a:rPr lang="fr-FR" dirty="0" smtClean="0"/>
                <a:t>Cold pools</a:t>
              </a:r>
              <a:endParaRPr lang="fr-FR" dirty="0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flipH="1">
              <a:off x="8035246" y="4328565"/>
              <a:ext cx="5908" cy="2898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9169958" y="4304933"/>
              <a:ext cx="0" cy="2898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6455027" y="3903006"/>
                  <a:ext cx="342811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/>
                          <m:sup>
                            <m:r>
                              <a:rPr lang="fr-FR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²+</m:t>
                        </m:r>
                        <m:sSup>
                          <m:s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/>
                              </a:rPr>
                              <m:t>β</m:t>
                            </m:r>
                          </m:e>
                          <m:sup>
                            <m:r>
                              <a:rPr lang="fr-FR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fr-FR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>
                                <a:latin typeface="Cambria Math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fr-FR">
                                <a:latin typeface="Cambria Math"/>
                              </a:rPr>
                              <m:t>ale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/>
                              </a:rPr>
                              <m:t>bl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/>
                              </a:rPr>
                              <m:t>α</m:t>
                            </m:r>
                            <m:r>
                              <a:rPr lang="fr-FR">
                                <a:latin typeface="Cambria Math"/>
                              </a:rPr>
                              <m:t> 2</m:t>
                            </m:r>
                            <m:r>
                              <m:rPr>
                                <m:sty m:val="p"/>
                              </m:rPr>
                              <a:rPr lang="fr-FR">
                                <a:latin typeface="Cambria Math"/>
                              </a:rPr>
                              <m:t>ale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/>
                              </a:rPr>
                              <m:t>wk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5027" y="3903006"/>
                  <a:ext cx="3428118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6158382" y="5248476"/>
                <a:ext cx="3843867" cy="1594347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7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1600" b="0" i="1" cap="none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600" b="0" i="1" cap="none" smtClean="0">
                              <a:latin typeface="Cambria Math"/>
                            </a:rPr>
                            <m:t>τ</m:t>
                          </m:r>
                        </m:e>
                      </m:d>
                      <m:r>
                        <a:rPr lang="fr-FR" sz="1600" b="0" i="1" cap="none" smtClean="0">
                          <a:latin typeface="Cambria Math"/>
                        </a:rPr>
                        <m:t> =</m:t>
                      </m:r>
                      <m:sSub>
                        <m:sSubPr>
                          <m:ctrlPr>
                            <a:rPr lang="fr-FR" sz="1600" b="0" i="1" cap="none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b="0" i="1" cap="none" smtClean="0">
                              <a:latin typeface="Cambria Math"/>
                            </a:rPr>
                            <m:t>ρ</m:t>
                          </m:r>
                        </m:e>
                        <m:sub>
                          <m:r>
                            <a:rPr lang="fr-FR" sz="1600" b="0" i="1" cap="none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fr-FR" sz="1600" b="0" i="1" cap="none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600" b="0" i="1" cap="none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fr-FR" sz="1600" b="0" i="1" cap="none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  <m:sSup>
                        <m:sSupPr>
                          <m:ctrlPr>
                            <a:rPr lang="fr-FR" sz="1600" b="0" i="1" cap="none" smtClean="0"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fr-FR" sz="1600" b="0" i="1" cap="none" smtClean="0">
                                  <a:latin typeface="Cambria Math"/>
                                </a:rPr>
                              </m:ctrlPr>
                            </m:accPr>
                            <m:e>
                              <m:d>
                                <m:dPr>
                                  <m:ctrlPr>
                                    <a:rPr lang="fr-FR" sz="1600" b="0" i="1" cap="none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fr-FR" sz="1600" b="1" i="1" cap="none" smtClean="0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1600" b="1" i="1" cap="none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1" i="0" cap="none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  <m:t>𝐔</m:t>
                                          </m:r>
                                        </m:e>
                                        <m:sub>
                                          <m:r>
                                            <a:rPr lang="fr-FR" sz="1600" b="1" i="0" cap="none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  <m:r>
                                        <a:rPr lang="fr-FR" sz="1600" b="1" i="0" cap="none" smtClean="0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fr-FR" sz="1600" b="1" i="1" cap="none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600" b="1" i="0" cap="none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  <m:t>𝐮</m:t>
                                          </m:r>
                                        </m:e>
                                        <m:sup>
                                          <m:r>
                                            <a:rPr lang="fr-FR" sz="1600" b="1" i="0" cap="none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fr-FR" sz="1600" b="0" i="1" cap="none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sz="1600" b="0" i="1" cap="none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0" i="1" cap="none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fr-FR" sz="1600" b="0" i="1" cap="none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acc>
                        </m:e>
                        <m:sup>
                          <m:r>
                            <a:rPr lang="fr-FR" sz="1600" b="0" i="1" cap="none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600" b="0" i="1" cap="none" dirty="0" smtClean="0">
                  <a:latin typeface="Cambria Math"/>
                </a:endParaRPr>
              </a:p>
              <a:p>
                <a:pPr algn="ctr">
                  <a:lnSpc>
                    <a:spcPct val="17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1600" b="0" i="1" cap="none" smtClean="0">
                          <a:latin typeface="Cambria Math"/>
                        </a:rPr>
                        <m:t>𝐻</m:t>
                      </m:r>
                      <m:r>
                        <a:rPr lang="fr-FR" sz="1600" b="0" i="1" cap="none" smtClean="0">
                          <a:latin typeface="Cambria Math"/>
                        </a:rPr>
                        <m:t>   =−</m:t>
                      </m:r>
                      <m:sSub>
                        <m:sSubPr>
                          <m:ctrlPr>
                            <a:rPr lang="fr-FR" sz="1600" i="1" cap="none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cap="none">
                              <a:latin typeface="Cambria Math"/>
                            </a:rPr>
                            <m:t>ρ</m:t>
                          </m:r>
                        </m:e>
                        <m:sub>
                          <m:r>
                            <a:rPr lang="fr-FR" sz="1600" i="1" cap="none">
                              <a:latin typeface="Cambria Math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fr-FR" sz="1600" i="1" cap="none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600" b="0" i="1" cap="none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fr-FR" sz="1600" b="0" i="1" cap="none" smtClean="0">
                              <a:latin typeface="Cambria Math"/>
                            </a:rPr>
                            <m:t>𝑃𝑎</m:t>
                          </m:r>
                        </m:sub>
                      </m:sSub>
                      <m:sSub>
                        <m:sSubPr>
                          <m:ctrlPr>
                            <a:rPr lang="fr-FR" sz="1600" i="1" cap="none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600" i="1" cap="none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fr-FR" sz="1600" b="0" i="1" cap="none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fr-FR" sz="1600" b="0" i="1" cap="none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1600" b="1" i="0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fr-FR" sz="1600" b="1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fr-FR" sz="1600" b="1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𝟎</m:t>
                              </m:r>
                            </m:sub>
                          </m:sSub>
                          <m:r>
                            <a:rPr lang="fr-FR" sz="1600" b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sz="1600" b="1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1600" b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𝐮</m:t>
                              </m:r>
                            </m:e>
                            <m:sup>
                              <m:r>
                                <a:rPr lang="fr-FR" sz="1600" b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1600" b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a:rPr lang="fr-FR" sz="1600" b="0" i="1" cap="none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b="0" i="1" cap="none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1600" b="0" i="1" cap="none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fr-FR" sz="1600" b="0" i="1" cap="none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fr-FR" sz="1600" b="0" i="1" cap="none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600" b="0" i="1" cap="none" smtClean="0">
                              <a:latin typeface="Cambria Math"/>
                            </a:rPr>
                            <m:t>θ</m:t>
                          </m:r>
                          <m:r>
                            <a:rPr lang="fr-FR" sz="1600" b="0" i="1" cap="none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b="0" i="1" cap="none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cap="none" smtClean="0">
                                  <a:latin typeface="Cambria Math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fr-FR" sz="1600" b="0" i="1" cap="none" smtClean="0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1600" b="0" i="1" cap="none" dirty="0" smtClean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7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cap="none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600" b="0" i="1" cap="none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600" i="1" cap="none" smtClean="0">
                              <a:latin typeface="Cambria Math"/>
                            </a:rPr>
                            <m:t>ν</m:t>
                          </m:r>
                          <m:r>
                            <a:rPr lang="fr-FR" sz="1600" b="0" i="1" cap="none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fr-FR" sz="1600" i="1" cap="none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fr-FR" sz="1600" i="1" cap="none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cap="none">
                              <a:latin typeface="Cambria Math"/>
                            </a:rPr>
                            <m:t>ρ</m:t>
                          </m:r>
                        </m:e>
                        <m:sub>
                          <m:r>
                            <a:rPr lang="fr-FR" sz="1600" i="1" cap="none">
                              <a:latin typeface="Cambria Math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fr-FR" sz="1600" i="1" cap="none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600" b="0" i="1" cap="none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fr-FR" sz="1600" b="0" i="1" cap="none" smtClean="0">
                              <a:latin typeface="Cambria Math"/>
                            </a:rPr>
                            <m:t>𝑣</m:t>
                          </m:r>
                        </m:sub>
                      </m:sSub>
                      <m:sSub>
                        <m:sSubPr>
                          <m:ctrlPr>
                            <a:rPr lang="fr-FR" sz="1600" i="1" cap="none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600" i="1" cap="none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fr-FR" sz="1600" b="0" i="1" cap="none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fr-FR" sz="1600" i="1" cap="none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FR" sz="1600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fr-FR" sz="1600" b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𝐔</m:t>
                          </m:r>
                        </m:e>
                        <m:sub>
                          <m:r>
                            <a:rPr lang="fr-FR" sz="1600" b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fr-FR" sz="1600" b="1">
                          <a:solidFill>
                            <a:srgbClr val="0070C0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fr-FR" sz="16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1600" b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𝐮</m:t>
                          </m:r>
                        </m:e>
                        <m:sup>
                          <m:r>
                            <a:rPr lang="fr-FR" sz="1600" b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fr-FR" sz="1600" b="1">
                          <a:solidFill>
                            <a:srgbClr val="0070C0"/>
                          </a:solidFill>
                          <a:latin typeface="Cambria Math"/>
                        </a:rPr>
                        <m:t>)</m:t>
                      </m:r>
                      <m:r>
                        <a:rPr lang="fr-FR" sz="1600" i="1" cap="none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fr-FR" sz="1600" i="1" cap="none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600" i="1" cap="none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fr-FR" sz="1600" i="1" cap="none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fr-FR" sz="1600" i="1" cap="none">
                          <a:latin typeface="Cambria Math"/>
                        </a:rPr>
                        <m:t>)(</m:t>
                      </m:r>
                      <m:r>
                        <a:rPr lang="fr-FR" sz="1600" b="0" i="1" cap="none" smtClean="0">
                          <a:latin typeface="Cambria Math"/>
                        </a:rPr>
                        <m:t>𝑞</m:t>
                      </m:r>
                      <m:r>
                        <a:rPr lang="fr-FR" sz="1600" i="1" cap="none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fr-FR" sz="1600" i="1" cap="none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600" b="0" i="1" cap="none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fr-FR" sz="1600" i="1" cap="none"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fr-FR" sz="1600" i="1" cap="none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600" b="1" dirty="0" smtClean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382" y="5248476"/>
                <a:ext cx="3843867" cy="159434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183554" y="685602"/>
            <a:ext cx="11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From</a:t>
            </a:r>
            <a:r>
              <a:rPr lang="fr-FR" dirty="0" smtClean="0"/>
              <a:t> CM5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358716" y="456471"/>
                <a:ext cx="8534741" cy="8738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Instable case </a:t>
                </a:r>
                <a:r>
                  <a:rPr lang="en-US" dirty="0" smtClean="0"/>
                  <a:t>over the ocean for latent and sensible heat (Miller et al. 1992)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Q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en-US" dirty="0" err="1">
                    <a:solidFill>
                      <a:srgbClr val="C00000"/>
                    </a:solidFill>
                  </a:rPr>
                  <a:t>Coef</a:t>
                </a:r>
                <a:r>
                  <a:rPr lang="en-US" dirty="0"/>
                  <a:t> *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DN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∗(1+</m:t>
                    </m:r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γ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γ</m:t>
                            </m:r>
                          </m:den>
                        </m:f>
                      </m:sup>
                    </m:sSup>
                    <m:r>
                      <a:rPr lang="en-US" b="0" i="0" smtClean="0">
                        <a:latin typeface="Cambria Math"/>
                      </a:rPr>
                      <m:t>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avec</m:t>
                    </m:r>
                    <m:r>
                      <a:rPr lang="en-US" b="0" i="0" smtClean="0">
                        <a:latin typeface="Cambria Math"/>
                      </a:rPr>
                      <m:t>  : </m:t>
                    </m:r>
                  </m:oMath>
                </a14:m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γ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=1,25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0,0016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𝑄𝑁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𝑣𝑠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𝑣𝑙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716" y="456471"/>
                <a:ext cx="8534741" cy="873894"/>
              </a:xfrm>
              <a:prstGeom prst="rect">
                <a:avLst/>
              </a:prstGeom>
              <a:blipFill rotWithShape="1">
                <a:blip r:embed="rId8"/>
                <a:stretch>
                  <a:fillRect l="-643" t="-34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183555" y="1330365"/>
            <a:ext cx="104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</a:t>
            </a:r>
            <a:r>
              <a:rPr lang="fr-FR" dirty="0" smtClean="0"/>
              <a:t>o CMIP6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83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 </a:t>
            </a:r>
            <a:r>
              <a:rPr lang="fr-FR" dirty="0" err="1" smtClean="0"/>
              <a:t>sensitivity</a:t>
            </a:r>
            <a:r>
              <a:rPr lang="fr-FR" dirty="0" smtClean="0"/>
              <a:t> </a:t>
            </a:r>
            <a:r>
              <a:rPr lang="fr-FR" dirty="0" err="1" smtClean="0"/>
              <a:t>gust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76754" y="1356544"/>
            <a:ext cx="3804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Oceanic grid points </a:t>
            </a:r>
          </a:p>
          <a:p>
            <a:pPr algn="ctr"/>
            <a:r>
              <a:rPr lang="en-US" b="1" dirty="0" smtClean="0"/>
              <a:t>(30°N-30°S only)</a:t>
            </a:r>
            <a:endParaRPr lang="en-US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3" y="1929988"/>
            <a:ext cx="3326356" cy="2926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599" y="4895836"/>
            <a:ext cx="3229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Regional effect </a:t>
            </a:r>
            <a:r>
              <a:rPr lang="en-US" b="1" dirty="0"/>
              <a:t>(</a:t>
            </a:r>
            <a:r>
              <a:rPr lang="en-US" b="1" dirty="0" smtClean="0"/>
              <a:t>C</a:t>
            </a:r>
            <a:r>
              <a:rPr lang="en-US" b="1" baseline="-25000" dirty="0" smtClean="0"/>
              <a:t>E</a:t>
            </a:r>
            <a:r>
              <a:rPr lang="en-US" b="1" dirty="0" smtClean="0"/>
              <a:t>, low wind)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796407" y="2061676"/>
            <a:ext cx="6045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err="1" smtClean="0"/>
              <a:t>Spatio-temporal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mean</a:t>
            </a:r>
            <a:endParaRPr lang="fr-FR" sz="2000" b="1" dirty="0" smtClean="0"/>
          </a:p>
          <a:p>
            <a:pPr algn="ctr"/>
            <a:r>
              <a:rPr lang="fr-FR" sz="2000" b="1" dirty="0" smtClean="0"/>
              <a:t>AGCM (20°N-20°S) :</a:t>
            </a:r>
            <a:endParaRPr lang="fr-FR" sz="2000" b="1" dirty="0"/>
          </a:p>
        </p:txBody>
      </p:sp>
      <p:grpSp>
        <p:nvGrpSpPr>
          <p:cNvPr id="7" name="Groupe 6"/>
          <p:cNvGrpSpPr/>
          <p:nvPr/>
        </p:nvGrpSpPr>
        <p:grpSpPr>
          <a:xfrm>
            <a:off x="3933832" y="2918197"/>
            <a:ext cx="5742661" cy="1114654"/>
            <a:chOff x="5052356" y="3472195"/>
            <a:chExt cx="6310350" cy="116062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/>
            <a:srcRect l="23532" t="41708" r="45148" b="48161"/>
            <a:stretch/>
          </p:blipFill>
          <p:spPr>
            <a:xfrm>
              <a:off x="5052356" y="3472195"/>
              <a:ext cx="6310350" cy="116062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689404" y="3476850"/>
              <a:ext cx="1152352" cy="38456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fr-FR" i="1" dirty="0">
                  <a:latin typeface="+mj-lt"/>
                  <a:cs typeface="Arial" panose="020B0604020202020204" pitchFamily="34" charset="0"/>
                </a:rPr>
                <a:t>C</a:t>
              </a:r>
              <a:r>
                <a:rPr lang="fr-FR" i="1" baseline="-25000" dirty="0">
                  <a:latin typeface="+mj-lt"/>
                  <a:cs typeface="Arial" panose="020B0604020202020204" pitchFamily="34" charset="0"/>
                </a:rPr>
                <a:t>E</a:t>
              </a:r>
              <a:r>
                <a:rPr lang="fr-FR" i="1" dirty="0">
                  <a:latin typeface="+mj-lt"/>
                  <a:cs typeface="Arial" panose="020B0604020202020204" pitchFamily="34" charset="0"/>
                </a:rPr>
                <a:t> (*10</a:t>
              </a:r>
              <a:r>
                <a:rPr lang="fr-FR" i="1" baseline="30000" dirty="0">
                  <a:latin typeface="+mj-lt"/>
                  <a:cs typeface="Arial" panose="020B0604020202020204" pitchFamily="34" charset="0"/>
                </a:rPr>
                <a:t>-3</a:t>
              </a:r>
              <a:r>
                <a:rPr lang="fr-FR" i="1" dirty="0">
                  <a:latin typeface="+mj-lt"/>
                </a:rPr>
                <a:t>)</a:t>
              </a:r>
            </a:p>
          </p:txBody>
        </p:sp>
      </p:grpSp>
      <p:sp>
        <p:nvSpPr>
          <p:cNvPr id="10" name="Accolade fermante 9"/>
          <p:cNvSpPr/>
          <p:nvPr/>
        </p:nvSpPr>
        <p:spPr>
          <a:xfrm rot="5400000">
            <a:off x="8454362" y="3308703"/>
            <a:ext cx="488042" cy="1956217"/>
          </a:xfrm>
          <a:prstGeom prst="rightBrace">
            <a:avLst>
              <a:gd name="adj1" fmla="val 60567"/>
              <a:gd name="adj2" fmla="val 4935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ccolade fermante 10"/>
          <p:cNvSpPr/>
          <p:nvPr/>
        </p:nvSpPr>
        <p:spPr>
          <a:xfrm rot="5400000">
            <a:off x="6046145" y="3440401"/>
            <a:ext cx="488042" cy="1637313"/>
          </a:xfrm>
          <a:prstGeom prst="rightBrace">
            <a:avLst>
              <a:gd name="adj1" fmla="val 60567"/>
              <a:gd name="adj2" fmla="val 4935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575174" y="4692918"/>
            <a:ext cx="3074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Low wind speed function</a:t>
            </a:r>
          </a:p>
          <a:p>
            <a:pPr algn="ctr"/>
            <a:r>
              <a:rPr lang="en-US" sz="2000" b="1" dirty="0" smtClean="0"/>
              <a:t>Increase C</a:t>
            </a:r>
            <a:r>
              <a:rPr lang="en-US" sz="2000" b="1" baseline="-25000" dirty="0" smtClean="0"/>
              <a:t>E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-41655" y="550471"/>
            <a:ext cx="9748864" cy="400110"/>
            <a:chOff x="-38451" y="1306015"/>
            <a:chExt cx="8998951" cy="400110"/>
          </a:xfrm>
        </p:grpSpPr>
        <p:sp>
          <p:nvSpPr>
            <p:cNvPr id="14" name="Rectangle 13"/>
            <p:cNvSpPr/>
            <p:nvPr/>
          </p:nvSpPr>
          <p:spPr>
            <a:xfrm>
              <a:off x="-38451" y="1306015"/>
              <a:ext cx="47410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fr-FR" sz="2000" b="1" dirty="0" smtClean="0"/>
                <a:t>LMDZ REF :  CMIP6 version (add </a:t>
              </a:r>
              <a:r>
                <a:rPr lang="fr-FR" sz="2000" b="1" dirty="0" err="1" smtClean="0"/>
                <a:t>gustiness</a:t>
              </a:r>
              <a:r>
                <a:rPr lang="fr-FR" sz="2000" b="1" dirty="0" smtClean="0"/>
                <a:t>)</a:t>
              </a:r>
              <a:endParaRPr lang="fr-FR" sz="1000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4679624" y="1384722"/>
                  <a:ext cx="4280876" cy="2727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lvl="1"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1200" i="1">
                                <a:latin typeface="Cambria Math"/>
                              </a:rPr>
                              <m:t>ν</m:t>
                            </m:r>
                            <m:r>
                              <a:rPr lang="fr-FR" sz="1200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fr-FR" sz="1200" i="1">
                            <a:latin typeface="Cambria Math"/>
                          </a:rPr>
                          <m:t>=−</m:t>
                        </m:r>
                        <m:sSub>
                          <m:sSubPr>
                            <m:ctrlPr>
                              <a:rPr lang="fr-FR" sz="1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200" i="1">
                                <a:latin typeface="Cambria Math"/>
                              </a:rPr>
                              <m:t>ρ</m:t>
                            </m:r>
                          </m:e>
                          <m:sub>
                            <m:r>
                              <a:rPr lang="fr-FR" sz="1200" i="1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  <m:sSub>
                          <m:sSubPr>
                            <m:ctrlPr>
                              <a:rPr lang="fr-FR" sz="1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fr-FR" sz="1200" i="1"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  <m:sSub>
                          <m:sSubPr>
                            <m:ctrlPr>
                              <a:rPr lang="fr-FR" sz="1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fr-FR" sz="1200" i="1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  <m:r>
                          <a:rPr lang="fr-FR" sz="12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fr-FR" sz="12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2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a:rPr lang="fr-FR" sz="1200" b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𝐔</m:t>
                            </m:r>
                          </m:e>
                          <m:sub>
                            <m:r>
                              <a:rPr lang="fr-FR" sz="1200" b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𝟎</m:t>
                            </m:r>
                          </m:sub>
                        </m:sSub>
                        <m:r>
                          <a:rPr lang="fr-FR" sz="1200" b="1">
                            <a:solidFill>
                              <a:srgbClr val="0070C0"/>
                            </a:solidFill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fr-FR" sz="12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1200" b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𝐮</m:t>
                            </m:r>
                          </m:e>
                          <m:sup>
                            <m:r>
                              <a:rPr lang="fr-FR" sz="1200" b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fr-FR" sz="1200" b="1">
                            <a:solidFill>
                              <a:srgbClr val="0070C0"/>
                            </a:solidFill>
                            <a:latin typeface="Cambria Math"/>
                          </a:rPr>
                          <m:t>)</m:t>
                        </m:r>
                        <m:r>
                          <a:rPr lang="fr-FR" sz="12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fr-FR" sz="1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fr-FR" sz="1200" i="1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  <m:r>
                          <a:rPr lang="fr-FR" sz="1200" i="1">
                            <a:latin typeface="Cambria Math"/>
                          </a:rPr>
                          <m:t>)(</m:t>
                        </m:r>
                        <m:r>
                          <a:rPr lang="fr-FR" sz="1200" i="1">
                            <a:latin typeface="Cambria Math"/>
                          </a:rPr>
                          <m:t>𝑞</m:t>
                        </m:r>
                        <m:r>
                          <a:rPr lang="fr-FR" sz="12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fr-FR" sz="1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fr-FR" sz="1200" i="1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  <m:r>
                          <a:rPr lang="fr-FR" sz="1200" i="1">
                            <a:latin typeface="Cambria Math"/>
                          </a:rPr>
                          <m:t>)</m:t>
                        </m:r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200" b="0" i="1" smtClean="0">
                            <a:latin typeface="Cambria Math"/>
                          </a:rPr>
                          <m:t>;</m:t>
                        </m:r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fr-FR" sz="1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2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200"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  <m:r>
                          <a:rPr lang="fr-FR" sz="1200">
                            <a:latin typeface="Cambria Math" panose="02040503050406030204" pitchFamily="18" charset="0"/>
                          </a:rPr>
                          <m:t> =</m:t>
                        </m:r>
                        <m:sSub>
                          <m:sSubPr>
                            <m:ctrlPr>
                              <a:rPr lang="fr-FR" sz="1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2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200">
                                <a:latin typeface="Cambria Math" panose="02040503050406030204" pitchFamily="18" charset="0"/>
                              </a:rPr>
                              <m:t>XN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fr-FR" sz="1200" dirty="0"/>
                          <m:t>∗</m:t>
                        </m:r>
                        <m:r>
                          <m:rPr>
                            <m:nor/>
                          </m:rPr>
                          <a:rPr lang="fr-FR" sz="1200" dirty="0"/>
                          <m:t>f</m:t>
                        </m:r>
                        <m:r>
                          <m:rPr>
                            <m:nor/>
                          </m:rPr>
                          <a:rPr lang="fr-FR" sz="1200" dirty="0"/>
                          <m:t>(</m:t>
                        </m:r>
                        <m:r>
                          <m:rPr>
                            <m:nor/>
                          </m:rPr>
                          <a:rPr lang="fr-FR" sz="1200" dirty="0"/>
                          <m:t>S</m:t>
                        </m:r>
                        <m:r>
                          <m:rPr>
                            <m:nor/>
                          </m:rPr>
                          <a:rPr lang="fr-FR" sz="1200" dirty="0"/>
                          <m:t>)</m:t>
                        </m:r>
                        <m:r>
                          <a:rPr lang="fr-FR" sz="1200" b="0" i="1" dirty="0" smtClean="0">
                            <a:latin typeface="Cambria Math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fr-FR" sz="1200" b="0" i="0" dirty="0" smtClean="0">
                            <a:latin typeface="Cambria Math"/>
                          </a:rPr>
                          <m:t>unstable</m:t>
                        </m:r>
                        <m:r>
                          <m:rPr>
                            <m:nor/>
                          </m:rPr>
                          <a:rPr lang="fr-FR" sz="1200" b="0" i="0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fr-FR" sz="1200" baseline="-25000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1255" y="1384722"/>
                  <a:ext cx="4637615" cy="27276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e 15"/>
          <p:cNvGrpSpPr/>
          <p:nvPr/>
        </p:nvGrpSpPr>
        <p:grpSpPr>
          <a:xfrm>
            <a:off x="-41655" y="995385"/>
            <a:ext cx="9942097" cy="400110"/>
            <a:chOff x="-38451" y="1750929"/>
            <a:chExt cx="9177320" cy="400110"/>
          </a:xfrm>
        </p:grpSpPr>
        <p:sp>
          <p:nvSpPr>
            <p:cNvPr id="17" name="Rectangle 16"/>
            <p:cNvSpPr/>
            <p:nvPr/>
          </p:nvSpPr>
          <p:spPr>
            <a:xfrm>
              <a:off x="-38451" y="1750929"/>
              <a:ext cx="48000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fr-FR" sz="2000" b="1" dirty="0" smtClean="0"/>
                <a:t>LMDZ NGUST : CMIP5 version (</a:t>
              </a:r>
              <a:r>
                <a:rPr lang="fr-FR" sz="2000" b="1" dirty="0" err="1" smtClean="0"/>
                <a:t>old</a:t>
              </a:r>
              <a:r>
                <a:rPr lang="fr-FR" sz="2000" b="1" dirty="0" smtClean="0"/>
                <a:t>)</a:t>
              </a:r>
              <a:endParaRPr lang="fr-FR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4501254" y="1763272"/>
                  <a:ext cx="4637615" cy="375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2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/>
                            </a:rPr>
                            <m:t>ν</m:t>
                          </m:r>
                          <m:r>
                            <a:rPr lang="fr-FR" sz="12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fr-FR" sz="1200" i="1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fr-FR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/>
                            </a:rPr>
                            <m:t>ρ</m:t>
                          </m:r>
                        </m:e>
                        <m:sub>
                          <m:r>
                            <a:rPr lang="fr-FR" sz="1200" i="1">
                              <a:latin typeface="Cambria Math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fr-FR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2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fr-FR" sz="1200" i="1">
                              <a:latin typeface="Cambria Math"/>
                            </a:rPr>
                            <m:t>𝑣</m:t>
                          </m:r>
                        </m:sub>
                      </m:sSub>
                      <m:sSub>
                        <m:sSubPr>
                          <m:ctrlPr>
                            <a:rPr lang="fr-FR" sz="12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200" b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𝐂</m:t>
                          </m:r>
                        </m:e>
                        <m:sub>
                          <m:r>
                            <a:rPr lang="fr-FR" sz="1200" b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𝐄</m:t>
                          </m:r>
                        </m:sub>
                      </m:sSub>
                      <m:d>
                        <m:dPr>
                          <m:ctrlPr>
                            <a:rPr lang="fr-FR" sz="12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200" i="1">
                                  <a:latin typeface="Cambria Math"/>
                                </a:rPr>
                                <m:t>U</m:t>
                              </m:r>
                            </m:e>
                            <m:sub>
                              <m:r>
                                <a:rPr lang="fr-FR" sz="12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12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fr-FR" sz="1200" i="1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fr-FR" sz="1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1200" i="1">
                              <a:latin typeface="Cambria Math"/>
                            </a:rPr>
                            <m:t>𝑞</m:t>
                          </m:r>
                          <m:r>
                            <a:rPr lang="fr-FR" sz="12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1200" i="1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fr-FR" sz="1200" dirty="0"/>
                        <m:t> </m:t>
                      </m:r>
                      <m:r>
                        <a:rPr lang="fr-FR" sz="1200" i="1" dirty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sz="1200" b="0" i="1" dirty="0" smtClean="0">
                          <a:latin typeface="Cambria Math"/>
                        </a:rPr>
                        <m:t>;</m:t>
                      </m:r>
                      <m:r>
                        <a:rPr lang="fr-FR" sz="1200" i="1" dirty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m:rPr>
                          <m:nor/>
                        </m:rPr>
                        <a:rPr lang="fr-FR" sz="1200" dirty="0">
                          <a:solidFill>
                            <a:srgbClr val="0070C0"/>
                          </a:solidFill>
                        </a:rPr>
                        <m:t> = </m:t>
                      </m:r>
                      <m:sSub>
                        <m:sSub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EN</m:t>
                          </m:r>
                        </m:sub>
                      </m:sSub>
                      <m:r>
                        <a:rPr lang="fr-FR" sz="12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∗(1+</m:t>
                      </m:r>
                      <m:sSubSup>
                        <m:sSubSup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sup>
                      </m:sSubSup>
                      <m:sSup>
                        <m:sSup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1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ctrlPr>
                                <a:rPr lang="fr-FR" sz="12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den>
                          </m:f>
                        </m:sup>
                      </m:sSup>
                      <m:r>
                        <a:rPr lang="fr-FR" sz="120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sz="1200" dirty="0"/>
                    <a:t>(unstable)</a:t>
                  </a: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1254" y="1763272"/>
                  <a:ext cx="4637615" cy="37542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12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89" y="5323685"/>
            <a:ext cx="1639132" cy="143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179225" y="5773517"/>
            <a:ext cx="202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LMDZI : large </a:t>
            </a:r>
            <a:r>
              <a:rPr lang="fr-FR" dirty="0" err="1" smtClean="0"/>
              <a:t>effect</a:t>
            </a:r>
            <a:r>
              <a:rPr lang="fr-FR" dirty="0" smtClean="0"/>
              <a:t> of 0.7 factor, </a:t>
            </a:r>
            <a:r>
              <a:rPr lang="fr-FR" dirty="0" err="1" smtClean="0"/>
              <a:t>smaller</a:t>
            </a:r>
            <a:r>
              <a:rPr lang="fr-FR" dirty="0" smtClean="0"/>
              <a:t> effet or </a:t>
            </a:r>
            <a:r>
              <a:rPr lang="fr-FR" dirty="0" err="1" smtClean="0"/>
              <a:t>Zo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170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ATM 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64" y="147060"/>
            <a:ext cx="6566402" cy="653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000999" y="837190"/>
            <a:ext cx="1905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LMDZI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Suppress u’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Effect of low wind speed function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Cqn</a:t>
            </a:r>
            <a:r>
              <a:rPr lang="en-US" dirty="0" smtClean="0"/>
              <a:t>= 0.7 </a:t>
            </a:r>
            <a:r>
              <a:rPr lang="en-US" dirty="0" err="1" smtClean="0"/>
              <a:t>Cdn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Separation z0</a:t>
            </a:r>
          </a:p>
          <a:p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972271"/>
            <a:ext cx="2071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NGUSTgust</a:t>
            </a:r>
            <a:r>
              <a:rPr lang="en-US" dirty="0" smtClean="0"/>
              <a:t>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Suppress u’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low wind speed function 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8001000" y="3050636"/>
            <a:ext cx="1733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10-15WW/m2</a:t>
            </a:r>
          </a:p>
          <a:p>
            <a:r>
              <a:rPr lang="fr-FR" dirty="0" err="1" smtClean="0"/>
              <a:t>Mean</a:t>
            </a:r>
            <a:r>
              <a:rPr lang="fr-FR" dirty="0" smtClean="0"/>
              <a:t> </a:t>
            </a:r>
            <a:r>
              <a:rPr lang="fr-FR" dirty="0" err="1" smtClean="0"/>
              <a:t>reduction</a:t>
            </a:r>
            <a:r>
              <a:rPr lang="fr-FR" dirty="0" smtClean="0"/>
              <a:t> due to 0.7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68020" y="3327635"/>
            <a:ext cx="14265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10-15W/m2</a:t>
            </a:r>
          </a:p>
          <a:p>
            <a:r>
              <a:rPr lang="fr-FR" dirty="0" smtClean="0"/>
              <a:t>E/W gradient</a:t>
            </a:r>
          </a:p>
          <a:p>
            <a:r>
              <a:rPr lang="fr-FR" dirty="0" err="1" smtClean="0"/>
              <a:t>Atl</a:t>
            </a:r>
            <a:r>
              <a:rPr lang="fr-FR" dirty="0" smtClean="0"/>
              <a:t> Nord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68020" y="6531606"/>
            <a:ext cx="1207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Torres, PhD, 2019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63235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Exécutif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ill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22458</TotalTime>
  <Words>1226</Words>
  <Application>Microsoft Office PowerPoint</Application>
  <PresentationFormat>Format A4 (210 x 297 mm)</PresentationFormat>
  <Paragraphs>150</Paragraphs>
  <Slides>23</Slides>
  <Notes>2</Notes>
  <HiddenSlides>1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Présentation PowerPoint</vt:lpstr>
      <vt:lpstr>Biais région « warm pool » Pacifique </vt:lpstr>
      <vt:lpstr>Un latent dégradé alors que SST non</vt:lpstr>
      <vt:lpstr>Test « objectif » Hotteling : latent surface</vt:lpstr>
      <vt:lpstr>And latent ?</vt:lpstr>
      <vt:lpstr>Mid Holocene Precipitation </vt:lpstr>
      <vt:lpstr>Role of air-sea fluxes? </vt:lpstr>
      <vt:lpstr>Ex sensitivity gust </vt:lpstr>
      <vt:lpstr>ATM </vt:lpstr>
      <vt:lpstr>Coupled model</vt:lpstr>
      <vt:lpstr>A sum of different feedbacks : AMIP </vt:lpstr>
      <vt:lpstr>Wind and current feedback </vt:lpstr>
      <vt:lpstr>Conclusion</vt:lpstr>
      <vt:lpstr>Présentation PowerPoint</vt:lpstr>
      <vt:lpstr>Présentation PowerPoint</vt:lpstr>
      <vt:lpstr>Gust in OAGCM</vt:lpstr>
      <vt:lpstr>Couplé : en moyenne annuelle</vt:lpstr>
      <vt:lpstr>Schematic loops for latent heat at surface</vt:lpstr>
      <vt:lpstr>Previous  LMDz formulation (CMIP5) </vt:lpstr>
      <vt:lpstr>AMIP simulations : old/new parameterization</vt:lpstr>
      <vt:lpstr>AMIP simulations : supressing wind gust</vt:lpstr>
      <vt:lpstr>MH : comparison IPSL simulations </vt:lpstr>
      <vt:lpstr>Hum not a revolution/ previsous results …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otorres</dc:creator>
  <cp:lastModifiedBy>pasb</cp:lastModifiedBy>
  <cp:revision>535</cp:revision>
  <dcterms:created xsi:type="dcterms:W3CDTF">2016-09-20T08:38:26Z</dcterms:created>
  <dcterms:modified xsi:type="dcterms:W3CDTF">2019-10-13T17:44:23Z</dcterms:modified>
</cp:coreProperties>
</file>